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79" r:id="rId6"/>
    <p:sldMasterId id="2147483684" r:id="rId7"/>
    <p:sldMasterId id="2147483691" r:id="rId8"/>
    <p:sldMasterId id="2147483696" r:id="rId9"/>
  </p:sldMasterIdLst>
  <p:notesMasterIdLst>
    <p:notesMasterId r:id="rId55"/>
  </p:notesMasterIdLst>
  <p:sldIdLst>
    <p:sldId id="299" r:id="rId10"/>
    <p:sldId id="442" r:id="rId11"/>
    <p:sldId id="658" r:id="rId12"/>
    <p:sldId id="450" r:id="rId13"/>
    <p:sldId id="671" r:id="rId14"/>
    <p:sldId id="453" r:id="rId15"/>
    <p:sldId id="661" r:id="rId16"/>
    <p:sldId id="664" r:id="rId17"/>
    <p:sldId id="663" r:id="rId18"/>
    <p:sldId id="665" r:id="rId19"/>
    <p:sldId id="666" r:id="rId20"/>
    <p:sldId id="662" r:id="rId21"/>
    <p:sldId id="672" r:id="rId22"/>
    <p:sldId id="520" r:id="rId23"/>
    <p:sldId id="667" r:id="rId24"/>
    <p:sldId id="655" r:id="rId25"/>
    <p:sldId id="430" r:id="rId26"/>
    <p:sldId id="521" r:id="rId27"/>
    <p:sldId id="668" r:id="rId28"/>
    <p:sldId id="314" r:id="rId29"/>
    <p:sldId id="457" r:id="rId30"/>
    <p:sldId id="656" r:id="rId31"/>
    <p:sldId id="674" r:id="rId32"/>
    <p:sldId id="675" r:id="rId33"/>
    <p:sldId id="673" r:id="rId34"/>
    <p:sldId id="504" r:id="rId35"/>
    <p:sldId id="516" r:id="rId36"/>
    <p:sldId id="496" r:id="rId37"/>
    <p:sldId id="509" r:id="rId38"/>
    <p:sldId id="505" r:id="rId39"/>
    <p:sldId id="508" r:id="rId40"/>
    <p:sldId id="491" r:id="rId41"/>
    <p:sldId id="488" r:id="rId42"/>
    <p:sldId id="475" r:id="rId43"/>
    <p:sldId id="677" r:id="rId44"/>
    <p:sldId id="377" r:id="rId45"/>
    <p:sldId id="350" r:id="rId46"/>
    <p:sldId id="678" r:id="rId47"/>
    <p:sldId id="300" r:id="rId48"/>
    <p:sldId id="312" r:id="rId49"/>
    <p:sldId id="278" r:id="rId50"/>
    <p:sldId id="329" r:id="rId51"/>
    <p:sldId id="353" r:id="rId52"/>
    <p:sldId id="507" r:id="rId53"/>
    <p:sldId id="6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Grubb" initials="MG" lastIdx="1" clrIdx="0">
    <p:extLst>
      <p:ext uri="{19B8F6BF-5375-455C-9EA6-DF929625EA0E}">
        <p15:presenceInfo xmlns:p15="http://schemas.microsoft.com/office/powerpoint/2012/main" userId="135b0bd31f1731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ABE38F"/>
    <a:srgbClr val="23689B"/>
    <a:srgbClr val="23679B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ubb" userId="135b0bd31f17311a" providerId="LiveId" clId="{F9103589-A355-4B1F-A89B-F2D2AE40AC52}"/>
    <pc:docChg chg="custSel addSld delSld modSld sldOrd">
      <pc:chgData name="Michael Grubb" userId="135b0bd31f17311a" providerId="LiveId" clId="{F9103589-A355-4B1F-A89B-F2D2AE40AC52}" dt="2019-12-06T11:15:03.602" v="14" actId="2696"/>
      <pc:docMkLst>
        <pc:docMk/>
      </pc:docMkLst>
      <pc:sldChg chg="add del">
        <pc:chgData name="Michael Grubb" userId="135b0bd31f17311a" providerId="LiveId" clId="{F9103589-A355-4B1F-A89B-F2D2AE40AC52}" dt="2019-12-06T11:14:11.219" v="1"/>
        <pc:sldMkLst>
          <pc:docMk/>
          <pc:sldMk cId="2455558266" sldId="278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3123396895" sldId="300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2837060882" sldId="312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947019021" sldId="329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1997978454" sldId="350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402340950" sldId="353"/>
        </pc:sldMkLst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440888902" sldId="377"/>
        </pc:sldMkLst>
      </pc:sldChg>
      <pc:sldChg chg="modSp add del ord">
        <pc:chgData name="Michael Grubb" userId="135b0bd31f17311a" providerId="LiveId" clId="{F9103589-A355-4B1F-A89B-F2D2AE40AC52}" dt="2019-12-06T11:14:51.621" v="13"/>
        <pc:sldMkLst>
          <pc:docMk/>
          <pc:sldMk cId="3421428379" sldId="507"/>
        </pc:sldMkLst>
        <pc:spChg chg="mod">
          <ac:chgData name="Michael Grubb" userId="135b0bd31f17311a" providerId="LiveId" clId="{F9103589-A355-4B1F-A89B-F2D2AE40AC52}" dt="2019-12-06T11:14:38.278" v="11" actId="5793"/>
          <ac:spMkLst>
            <pc:docMk/>
            <pc:sldMk cId="3421428379" sldId="507"/>
            <ac:spMk id="4" creationId="{B3FC0B79-6592-497D-BA30-BBACD53866B4}"/>
          </ac:spMkLst>
        </pc:spChg>
        <pc:graphicFrameChg chg="mod">
          <ac:chgData name="Michael Grubb" userId="135b0bd31f17311a" providerId="LiveId" clId="{F9103589-A355-4B1F-A89B-F2D2AE40AC52}" dt="2019-12-06T11:14:48.194" v="12" actId="14100"/>
          <ac:graphicFrameMkLst>
            <pc:docMk/>
            <pc:sldMk cId="3421428379" sldId="507"/>
            <ac:graphicFrameMk id="3" creationId="{B6DDB5C0-B46E-450B-A180-2664480692EB}"/>
          </ac:graphicFrameMkLst>
        </pc:graphicFrameChg>
      </pc:sldChg>
      <pc:sldChg chg="add del">
        <pc:chgData name="Michael Grubb" userId="135b0bd31f17311a" providerId="LiveId" clId="{F9103589-A355-4B1F-A89B-F2D2AE40AC52}" dt="2019-12-06T11:14:11.219" v="1"/>
        <pc:sldMkLst>
          <pc:docMk/>
          <pc:sldMk cId="39047780" sldId="678"/>
        </pc:sldMkLst>
      </pc:sldChg>
      <pc:sldChg chg="add del">
        <pc:chgData name="Michael Grubb" userId="135b0bd31f17311a" providerId="LiveId" clId="{F9103589-A355-4B1F-A89B-F2D2AE40AC52}" dt="2019-12-06T11:15:03.602" v="14" actId="2696"/>
        <pc:sldMkLst>
          <pc:docMk/>
          <pc:sldMk cId="3487359378" sldId="6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adh222df\common\L_CCC\Committee%20on%20Climate%20Change\Analysis\Current%20Analysis\2019%20Long-term%20targets\Report\Ch2%20Science\Ch2_exhibittemplate.xlsx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\Documents\Documents\mg%20docs%202019\Induced%20innovation%20systematic%20review%20&amp;%20INET\3-d%20surface.xls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uclac-my.sharepoint.com/personal/ucftmgr_ucl_ac_uk/Documents/mg%20docs%202019/INET%201-5%20papers%20response%20calcs%20-%20multiple%20overlappi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p\OneDrive%20-%20business\%23-On-going%20Projects\2.%20DIAM-DICE\Task%206%20-%20Standard%20DICE%20results%20with%20Weitzman\%23Comparis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905796150481191"/>
          <c:y val="5.1400554097404488E-2"/>
          <c:w val="0.6118293963254593"/>
          <c:h val="0.79523549139690874"/>
        </c:manualLayout>
      </c:layout>
      <c:areaChart>
        <c:grouping val="stacked"/>
        <c:varyColors val="0"/>
        <c:ser>
          <c:idx val="4"/>
          <c:order val="4"/>
          <c:tx>
            <c:strRef>
              <c:f>'Figure 2.4'!$B$19</c:f>
              <c:strCache>
                <c:ptCount val="1"/>
                <c:pt idx="0">
                  <c:v>&gt;66% 2°C - Minimum</c:v>
                </c:pt>
              </c:strCache>
            </c:strRef>
          </c:tx>
          <c:spPr>
            <a:noFill/>
          </c:spP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2.4'!$C$19:$DI$19</c:f>
              <c:numCache>
                <c:formatCode>0</c:formatCode>
                <c:ptCount val="111"/>
                <c:pt idx="0">
                  <c:v>36.748064999999997</c:v>
                </c:pt>
                <c:pt idx="1">
                  <c:v>37.264150999999998</c:v>
                </c:pt>
                <c:pt idx="2">
                  <c:v>37.616524669999997</c:v>
                </c:pt>
                <c:pt idx="3">
                  <c:v>37.92076067</c:v>
                </c:pt>
                <c:pt idx="4">
                  <c:v>38.435746999999999</c:v>
                </c:pt>
                <c:pt idx="5">
                  <c:v>39.259474670000003</c:v>
                </c:pt>
                <c:pt idx="6">
                  <c:v>39.795827330000002</c:v>
                </c:pt>
                <c:pt idx="7">
                  <c:v>41.887240329999997</c:v>
                </c:pt>
                <c:pt idx="8">
                  <c:v>39.87615967</c:v>
                </c:pt>
                <c:pt idx="9">
                  <c:v>40.046947000000003</c:v>
                </c:pt>
                <c:pt idx="10">
                  <c:v>40.700070330000003</c:v>
                </c:pt>
                <c:pt idx="11">
                  <c:v>41.01787333</c:v>
                </c:pt>
                <c:pt idx="12">
                  <c:v>41.867497</c:v>
                </c:pt>
                <c:pt idx="13">
                  <c:v>43.052419329999999</c:v>
                </c:pt>
                <c:pt idx="14">
                  <c:v>44.841736330000003</c:v>
                </c:pt>
                <c:pt idx="15">
                  <c:v>46.132747999999999</c:v>
                </c:pt>
                <c:pt idx="16">
                  <c:v>47.806795000000001</c:v>
                </c:pt>
                <c:pt idx="17">
                  <c:v>48.320772669999997</c:v>
                </c:pt>
                <c:pt idx="18">
                  <c:v>48.670226</c:v>
                </c:pt>
                <c:pt idx="19">
                  <c:v>48.601821999999999</c:v>
                </c:pt>
                <c:pt idx="20">
                  <c:v>50.521039330000001</c:v>
                </c:pt>
                <c:pt idx="21">
                  <c:v>51.774640329999997</c:v>
                </c:pt>
                <c:pt idx="22">
                  <c:v>52.342492999999997</c:v>
                </c:pt>
                <c:pt idx="23">
                  <c:v>52.829196670000002</c:v>
                </c:pt>
                <c:pt idx="24">
                  <c:v>53.694712330000002</c:v>
                </c:pt>
                <c:pt idx="25" formatCode="General">
                  <c:v>47.972424969999999</c:v>
                </c:pt>
                <c:pt idx="26" formatCode="General">
                  <c:v>47.808726459999995</c:v>
                </c:pt>
                <c:pt idx="27" formatCode="General">
                  <c:v>47.645027949999992</c:v>
                </c:pt>
                <c:pt idx="28" formatCode="General">
                  <c:v>47.481329439999989</c:v>
                </c:pt>
                <c:pt idx="29" formatCode="General">
                  <c:v>47.317630929999986</c:v>
                </c:pt>
                <c:pt idx="30" formatCode="General">
                  <c:v>47.153932419999997</c:v>
                </c:pt>
                <c:pt idx="31" formatCode="General">
                  <c:v>44.921293640999998</c:v>
                </c:pt>
                <c:pt idx="32" formatCode="General">
                  <c:v>42.688654862</c:v>
                </c:pt>
                <c:pt idx="33" formatCode="General">
                  <c:v>40.456016083000002</c:v>
                </c:pt>
                <c:pt idx="34" formatCode="General">
                  <c:v>38.223377304000003</c:v>
                </c:pt>
                <c:pt idx="35" formatCode="General">
                  <c:v>35.990738525000005</c:v>
                </c:pt>
                <c:pt idx="36" formatCode="General">
                  <c:v>33.758099746000006</c:v>
                </c:pt>
                <c:pt idx="37" formatCode="General">
                  <c:v>31.525460967000008</c:v>
                </c:pt>
                <c:pt idx="38" formatCode="General">
                  <c:v>29.292822188000009</c:v>
                </c:pt>
                <c:pt idx="39" formatCode="General">
                  <c:v>27.060183409000011</c:v>
                </c:pt>
                <c:pt idx="40" formatCode="General">
                  <c:v>24.827544629999998</c:v>
                </c:pt>
                <c:pt idx="41" formatCode="General">
                  <c:v>24.009359631999999</c:v>
                </c:pt>
                <c:pt idx="42" formatCode="General">
                  <c:v>23.191174633999999</c:v>
                </c:pt>
                <c:pt idx="43" formatCode="General">
                  <c:v>22.372989636</c:v>
                </c:pt>
                <c:pt idx="44" formatCode="General">
                  <c:v>21.554804638</c:v>
                </c:pt>
                <c:pt idx="45" formatCode="General">
                  <c:v>20.736619640000001</c:v>
                </c:pt>
                <c:pt idx="46" formatCode="General">
                  <c:v>19.918434642000001</c:v>
                </c:pt>
                <c:pt idx="47" formatCode="General">
                  <c:v>19.100249644000002</c:v>
                </c:pt>
                <c:pt idx="48" formatCode="General">
                  <c:v>18.282064646000002</c:v>
                </c:pt>
                <c:pt idx="49" formatCode="General">
                  <c:v>17.463879648000002</c:v>
                </c:pt>
                <c:pt idx="50" formatCode="General">
                  <c:v>16.645694649999999</c:v>
                </c:pt>
                <c:pt idx="51" formatCode="General">
                  <c:v>15.727007799899999</c:v>
                </c:pt>
                <c:pt idx="52" formatCode="General">
                  <c:v>14.808320949799999</c:v>
                </c:pt>
                <c:pt idx="53" formatCode="General">
                  <c:v>13.889634099699999</c:v>
                </c:pt>
                <c:pt idx="54" formatCode="General">
                  <c:v>12.970947249599998</c:v>
                </c:pt>
                <c:pt idx="55" formatCode="General">
                  <c:v>12.052260399499998</c:v>
                </c:pt>
                <c:pt idx="56" formatCode="General">
                  <c:v>11.133573549399998</c:v>
                </c:pt>
                <c:pt idx="57" formatCode="General">
                  <c:v>10.214886699299997</c:v>
                </c:pt>
                <c:pt idx="58" formatCode="General">
                  <c:v>9.2961998491999971</c:v>
                </c:pt>
                <c:pt idx="59" formatCode="General">
                  <c:v>8.3775129990999968</c:v>
                </c:pt>
                <c:pt idx="60" formatCode="General">
                  <c:v>7.4588261489999992</c:v>
                </c:pt>
                <c:pt idx="61" formatCode="General">
                  <c:v>6.981127376399999</c:v>
                </c:pt>
                <c:pt idx="62" formatCode="General">
                  <c:v>6.5034286037999989</c:v>
                </c:pt>
                <c:pt idx="63" formatCode="General">
                  <c:v>6.0257298311999987</c:v>
                </c:pt>
                <c:pt idx="64" formatCode="General">
                  <c:v>5.5480310585999986</c:v>
                </c:pt>
                <c:pt idx="65" formatCode="General">
                  <c:v>5.0703322859999984</c:v>
                </c:pt>
                <c:pt idx="66" formatCode="General">
                  <c:v>4.5926335133999983</c:v>
                </c:pt>
                <c:pt idx="67" formatCode="General">
                  <c:v>4.1149347407999981</c:v>
                </c:pt>
                <c:pt idx="68" formatCode="General">
                  <c:v>3.6372359681999979</c:v>
                </c:pt>
                <c:pt idx="69" formatCode="General">
                  <c:v>3.1595371955999978</c:v>
                </c:pt>
                <c:pt idx="70" formatCode="General">
                  <c:v>2.6818384229999999</c:v>
                </c:pt>
                <c:pt idx="71" formatCode="General">
                  <c:v>2.5719077931999998</c:v>
                </c:pt>
                <c:pt idx="72" formatCode="General">
                  <c:v>2.4619771633999998</c:v>
                </c:pt>
                <c:pt idx="73" formatCode="General">
                  <c:v>2.3520465335999998</c:v>
                </c:pt>
                <c:pt idx="74" formatCode="General">
                  <c:v>2.2421159037999998</c:v>
                </c:pt>
                <c:pt idx="75" formatCode="General">
                  <c:v>2.1321852739999998</c:v>
                </c:pt>
                <c:pt idx="76" formatCode="General">
                  <c:v>2.0222546441999998</c:v>
                </c:pt>
                <c:pt idx="77" formatCode="General">
                  <c:v>1.9123240143999998</c:v>
                </c:pt>
                <c:pt idx="78" formatCode="General">
                  <c:v>1.8023933845999998</c:v>
                </c:pt>
                <c:pt idx="79" formatCode="General">
                  <c:v>1.6924627547999997</c:v>
                </c:pt>
                <c:pt idx="80" formatCode="General">
                  <c:v>1.582532125</c:v>
                </c:pt>
                <c:pt idx="81" formatCode="General">
                  <c:v>1.2741085884999999</c:v>
                </c:pt>
                <c:pt idx="82" formatCode="General">
                  <c:v>0.96568505199999988</c:v>
                </c:pt>
                <c:pt idx="83" formatCode="General">
                  <c:v>0.65726151549999989</c:v>
                </c:pt>
                <c:pt idx="84" formatCode="General">
                  <c:v>0.34883797899999991</c:v>
                </c:pt>
                <c:pt idx="85" formatCode="General">
                  <c:v>4.0414442499999925E-2</c:v>
                </c:pt>
                <c:pt idx="86" formatCode="General">
                  <c:v>-0.26800909400000006</c:v>
                </c:pt>
                <c:pt idx="87" formatCode="General">
                  <c:v>-0.57643263050000004</c:v>
                </c:pt>
                <c:pt idx="88" formatCode="General">
                  <c:v>-0.88485616700000003</c:v>
                </c:pt>
                <c:pt idx="89" formatCode="General">
                  <c:v>-1.1932797035</c:v>
                </c:pt>
                <c:pt idx="90" formatCode="General">
                  <c:v>-1.5017032400000001</c:v>
                </c:pt>
                <c:pt idx="91" formatCode="General">
                  <c:v>-2.0250848673999999</c:v>
                </c:pt>
                <c:pt idx="92" formatCode="General">
                  <c:v>-2.5484664948</c:v>
                </c:pt>
                <c:pt idx="93" formatCode="General">
                  <c:v>-3.0718481222</c:v>
                </c:pt>
                <c:pt idx="94" formatCode="General">
                  <c:v>-3.5952297496000001</c:v>
                </c:pt>
                <c:pt idx="95" formatCode="General">
                  <c:v>-4.1186113769999997</c:v>
                </c:pt>
                <c:pt idx="96" formatCode="General">
                  <c:v>-4.6419930043999997</c:v>
                </c:pt>
                <c:pt idx="97" formatCode="General">
                  <c:v>-5.1653746317999998</c:v>
                </c:pt>
                <c:pt idx="98" formatCode="General">
                  <c:v>-5.6887562591999998</c:v>
                </c:pt>
                <c:pt idx="99" formatCode="General">
                  <c:v>-6.2121378865999999</c:v>
                </c:pt>
                <c:pt idx="100" formatCode="General">
                  <c:v>-6.7355195139999999</c:v>
                </c:pt>
                <c:pt idx="101" formatCode="General">
                  <c:v>-7.0869351835999996</c:v>
                </c:pt>
                <c:pt idx="102" formatCode="General">
                  <c:v>-7.4383508531999993</c:v>
                </c:pt>
                <c:pt idx="103" formatCode="General">
                  <c:v>-7.789766522799999</c:v>
                </c:pt>
                <c:pt idx="104" formatCode="General">
                  <c:v>-8.1411821923999987</c:v>
                </c:pt>
                <c:pt idx="105" formatCode="General">
                  <c:v>-8.4925978619999984</c:v>
                </c:pt>
                <c:pt idx="106" formatCode="General">
                  <c:v>-8.8440135315999981</c:v>
                </c:pt>
                <c:pt idx="107" formatCode="General">
                  <c:v>-9.1954292011999978</c:v>
                </c:pt>
                <c:pt idx="108" formatCode="General">
                  <c:v>-9.5468448707999976</c:v>
                </c:pt>
                <c:pt idx="109" formatCode="General">
                  <c:v>-9.8982605403999973</c:v>
                </c:pt>
                <c:pt idx="110" formatCode="General">
                  <c:v>-10.249676210000001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2E-4D28-BBBC-8339ECA5D063}"/>
            </c:ext>
          </c:extLst>
        </c:ser>
        <c:ser>
          <c:idx val="5"/>
          <c:order val="5"/>
          <c:tx>
            <c:strRef>
              <c:f>'Figure 2.4'!$B$20</c:f>
              <c:strCache>
                <c:ptCount val="1"/>
                <c:pt idx="0">
                  <c:v>&gt;66% 2°C - Range</c:v>
                </c:pt>
              </c:strCache>
            </c:strRef>
          </c:tx>
          <c:spPr>
            <a:solidFill>
              <a:srgbClr val="0000CC">
                <a:alpha val="50000"/>
              </a:srgbClr>
            </a:solidFill>
          </c:spP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2.4'!$C$20:$DI$20</c:f>
              <c:numCache>
                <c:formatCode>0</c:formatCode>
                <c:ptCount val="1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 formatCode="General">
                  <c:v>12.845850109999994</c:v>
                </c:pt>
                <c:pt idx="26" formatCode="General">
                  <c:v>13.135074689999993</c:v>
                </c:pt>
                <c:pt idx="27" formatCode="General">
                  <c:v>13.424299269999992</c:v>
                </c:pt>
                <c:pt idx="28" formatCode="General">
                  <c:v>13.713523849999991</c:v>
                </c:pt>
                <c:pt idx="29" formatCode="General">
                  <c:v>14.00274842999999</c:v>
                </c:pt>
                <c:pt idx="30" formatCode="General">
                  <c:v>14.291973009999992</c:v>
                </c:pt>
                <c:pt idx="31" formatCode="General">
                  <c:v>16.251349897999994</c:v>
                </c:pt>
                <c:pt idx="32" formatCode="General">
                  <c:v>18.210726785999995</c:v>
                </c:pt>
                <c:pt idx="33" formatCode="General">
                  <c:v>20.170103673999996</c:v>
                </c:pt>
                <c:pt idx="34" formatCode="General">
                  <c:v>22.129480561999998</c:v>
                </c:pt>
                <c:pt idx="35" formatCode="General">
                  <c:v>24.088857449999999</c:v>
                </c:pt>
                <c:pt idx="36" formatCode="General">
                  <c:v>26.048234338</c:v>
                </c:pt>
                <c:pt idx="37" formatCode="General">
                  <c:v>28.007611226000002</c:v>
                </c:pt>
                <c:pt idx="38" formatCode="General">
                  <c:v>29.966988114000003</c:v>
                </c:pt>
                <c:pt idx="39" formatCode="General">
                  <c:v>31.926365002000004</c:v>
                </c:pt>
                <c:pt idx="40" formatCode="General">
                  <c:v>33.885741889999998</c:v>
                </c:pt>
                <c:pt idx="41" formatCode="General">
                  <c:v>32.391516550999995</c:v>
                </c:pt>
                <c:pt idx="42" formatCode="General">
                  <c:v>30.897291211999995</c:v>
                </c:pt>
                <c:pt idx="43" formatCode="General">
                  <c:v>29.403065872999996</c:v>
                </c:pt>
                <c:pt idx="44" formatCode="General">
                  <c:v>27.908840533999996</c:v>
                </c:pt>
                <c:pt idx="45" formatCode="General">
                  <c:v>26.414615194999996</c:v>
                </c:pt>
                <c:pt idx="46" formatCode="General">
                  <c:v>24.920389855999996</c:v>
                </c:pt>
                <c:pt idx="47" formatCode="General">
                  <c:v>23.426164516999997</c:v>
                </c:pt>
                <c:pt idx="48" formatCode="General">
                  <c:v>21.931939177999997</c:v>
                </c:pt>
                <c:pt idx="49" formatCode="General">
                  <c:v>20.437713838999997</c:v>
                </c:pt>
                <c:pt idx="50" formatCode="General">
                  <c:v>18.943488499999997</c:v>
                </c:pt>
                <c:pt idx="51" formatCode="General">
                  <c:v>19.007882412099999</c:v>
                </c:pt>
                <c:pt idx="52" formatCode="General">
                  <c:v>19.072276324200001</c:v>
                </c:pt>
                <c:pt idx="53" formatCode="General">
                  <c:v>19.136670236300002</c:v>
                </c:pt>
                <c:pt idx="54" formatCode="General">
                  <c:v>19.201064148400004</c:v>
                </c:pt>
                <c:pt idx="55" formatCode="General">
                  <c:v>19.265458060500006</c:v>
                </c:pt>
                <c:pt idx="56" formatCode="General">
                  <c:v>19.329851972600007</c:v>
                </c:pt>
                <c:pt idx="57" formatCode="General">
                  <c:v>19.394245884700009</c:v>
                </c:pt>
                <c:pt idx="58" formatCode="General">
                  <c:v>19.458639796800011</c:v>
                </c:pt>
                <c:pt idx="59" formatCode="General">
                  <c:v>19.523033708900012</c:v>
                </c:pt>
                <c:pt idx="60" formatCode="General">
                  <c:v>19.587427621</c:v>
                </c:pt>
                <c:pt idx="61" formatCode="General">
                  <c:v>19.303758127599998</c:v>
                </c:pt>
                <c:pt idx="62" formatCode="General">
                  <c:v>19.0200886342</c:v>
                </c:pt>
                <c:pt idx="63" formatCode="General">
                  <c:v>18.736419140800002</c:v>
                </c:pt>
                <c:pt idx="64" formatCode="General">
                  <c:v>18.452749647400005</c:v>
                </c:pt>
                <c:pt idx="65" formatCode="General">
                  <c:v>18.169080154000007</c:v>
                </c:pt>
                <c:pt idx="66" formatCode="General">
                  <c:v>17.885410660600009</c:v>
                </c:pt>
                <c:pt idx="67" formatCode="General">
                  <c:v>17.601741167200011</c:v>
                </c:pt>
                <c:pt idx="68" formatCode="General">
                  <c:v>17.318071673800013</c:v>
                </c:pt>
                <c:pt idx="69" formatCode="General">
                  <c:v>17.034402180400015</c:v>
                </c:pt>
                <c:pt idx="70" formatCode="General">
                  <c:v>16.750732687000003</c:v>
                </c:pt>
                <c:pt idx="71" formatCode="General">
                  <c:v>16.513960468800004</c:v>
                </c:pt>
                <c:pt idx="72" formatCode="General">
                  <c:v>16.277188250600005</c:v>
                </c:pt>
                <c:pt idx="73" formatCode="General">
                  <c:v>16.040416032400007</c:v>
                </c:pt>
                <c:pt idx="74" formatCode="General">
                  <c:v>15.803643814200006</c:v>
                </c:pt>
                <c:pt idx="75" formatCode="General">
                  <c:v>15.566871596000006</c:v>
                </c:pt>
                <c:pt idx="76" formatCode="General">
                  <c:v>15.330099377800005</c:v>
                </c:pt>
                <c:pt idx="77" formatCode="General">
                  <c:v>15.093327159600005</c:v>
                </c:pt>
                <c:pt idx="78" formatCode="General">
                  <c:v>14.856554941400004</c:v>
                </c:pt>
                <c:pt idx="79" formatCode="General">
                  <c:v>14.619782723200004</c:v>
                </c:pt>
                <c:pt idx="80" formatCode="General">
                  <c:v>14.383010505</c:v>
                </c:pt>
                <c:pt idx="81" formatCode="General">
                  <c:v>14.4579744025</c:v>
                </c:pt>
                <c:pt idx="82" formatCode="General">
                  <c:v>14.5329383</c:v>
                </c:pt>
                <c:pt idx="83" formatCode="General">
                  <c:v>14.6079021975</c:v>
                </c:pt>
                <c:pt idx="84" formatCode="General">
                  <c:v>14.682866095</c:v>
                </c:pt>
                <c:pt idx="85" formatCode="General">
                  <c:v>14.7578299925</c:v>
                </c:pt>
                <c:pt idx="86" formatCode="General">
                  <c:v>14.83279389</c:v>
                </c:pt>
                <c:pt idx="87" formatCode="General">
                  <c:v>14.9077577875</c:v>
                </c:pt>
                <c:pt idx="88" formatCode="General">
                  <c:v>14.982721685</c:v>
                </c:pt>
                <c:pt idx="89" formatCode="General">
                  <c:v>15.0576855825</c:v>
                </c:pt>
                <c:pt idx="90" formatCode="General">
                  <c:v>15.13264948</c:v>
                </c:pt>
                <c:pt idx="91" formatCode="General">
                  <c:v>15.806732115399999</c:v>
                </c:pt>
                <c:pt idx="92" formatCode="General">
                  <c:v>16.4808147508</c:v>
                </c:pt>
                <c:pt idx="93" formatCode="General">
                  <c:v>17.154897386200002</c:v>
                </c:pt>
                <c:pt idx="94" formatCode="General">
                  <c:v>17.828980021600003</c:v>
                </c:pt>
                <c:pt idx="95" formatCode="General">
                  <c:v>18.503062657000005</c:v>
                </c:pt>
                <c:pt idx="96" formatCode="General">
                  <c:v>19.177145292400006</c:v>
                </c:pt>
                <c:pt idx="97" formatCode="General">
                  <c:v>19.851227927800007</c:v>
                </c:pt>
                <c:pt idx="98" formatCode="General">
                  <c:v>20.525310563200009</c:v>
                </c:pt>
                <c:pt idx="99" formatCode="General">
                  <c:v>21.19939319860001</c:v>
                </c:pt>
                <c:pt idx="100" formatCode="General">
                  <c:v>21.873475834000001</c:v>
                </c:pt>
                <c:pt idx="101" formatCode="General">
                  <c:v>22.307838586599999</c:v>
                </c:pt>
                <c:pt idx="102" formatCode="General">
                  <c:v>22.742201339200001</c:v>
                </c:pt>
                <c:pt idx="103" formatCode="General">
                  <c:v>23.176564091800003</c:v>
                </c:pt>
                <c:pt idx="104" formatCode="General">
                  <c:v>23.610926844400005</c:v>
                </c:pt>
                <c:pt idx="105" formatCode="General">
                  <c:v>24.045289597000007</c:v>
                </c:pt>
                <c:pt idx="106" formatCode="General">
                  <c:v>24.479652349600009</c:v>
                </c:pt>
                <c:pt idx="107" formatCode="General">
                  <c:v>24.914015102200011</c:v>
                </c:pt>
                <c:pt idx="108" formatCode="General">
                  <c:v>25.348377854800013</c:v>
                </c:pt>
                <c:pt idx="109" formatCode="General">
                  <c:v>25.782740607400015</c:v>
                </c:pt>
                <c:pt idx="110" formatCode="General">
                  <c:v>26.217103360000003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2E-4D28-BBBC-8339ECA5D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04936"/>
        <c:axId val="123105328"/>
      </c:areaChart>
      <c:areaChart>
        <c:grouping val="stacked"/>
        <c:varyColors val="0"/>
        <c:ser>
          <c:idx val="2"/>
          <c:order val="2"/>
          <c:tx>
            <c:strRef>
              <c:f>'Figure 2.4'!$B$17</c:f>
              <c:strCache>
                <c:ptCount val="1"/>
                <c:pt idx="0">
                  <c:v>1.5°C - Minimum</c:v>
                </c:pt>
              </c:strCache>
            </c:strRef>
          </c:tx>
          <c:spPr>
            <a:noFill/>
          </c:spP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2.4'!$C$17:$DI$17</c:f>
              <c:numCache>
                <c:formatCode>0</c:formatCode>
                <c:ptCount val="111"/>
                <c:pt idx="0">
                  <c:v>36.748064999999997</c:v>
                </c:pt>
                <c:pt idx="1">
                  <c:v>37.264150999999998</c:v>
                </c:pt>
                <c:pt idx="2">
                  <c:v>37.616524669999997</c:v>
                </c:pt>
                <c:pt idx="3">
                  <c:v>37.92076067</c:v>
                </c:pt>
                <c:pt idx="4">
                  <c:v>38.435746999999999</c:v>
                </c:pt>
                <c:pt idx="5">
                  <c:v>39.259474670000003</c:v>
                </c:pt>
                <c:pt idx="6">
                  <c:v>39.795827330000002</c:v>
                </c:pt>
                <c:pt idx="7">
                  <c:v>41.887240329999997</c:v>
                </c:pt>
                <c:pt idx="8">
                  <c:v>39.87615967</c:v>
                </c:pt>
                <c:pt idx="9">
                  <c:v>40.046947000000003</c:v>
                </c:pt>
                <c:pt idx="10">
                  <c:v>40.700070330000003</c:v>
                </c:pt>
                <c:pt idx="11">
                  <c:v>41.01787333</c:v>
                </c:pt>
                <c:pt idx="12">
                  <c:v>41.867497</c:v>
                </c:pt>
                <c:pt idx="13">
                  <c:v>43.052419329999999</c:v>
                </c:pt>
                <c:pt idx="14">
                  <c:v>44.841736330000003</c:v>
                </c:pt>
                <c:pt idx="15">
                  <c:v>46.132747999999999</c:v>
                </c:pt>
                <c:pt idx="16">
                  <c:v>47.806795000000001</c:v>
                </c:pt>
                <c:pt idx="17">
                  <c:v>48.320772669999997</c:v>
                </c:pt>
                <c:pt idx="18">
                  <c:v>48.670226</c:v>
                </c:pt>
                <c:pt idx="19">
                  <c:v>48.601821999999999</c:v>
                </c:pt>
                <c:pt idx="20">
                  <c:v>50.521039330000001</c:v>
                </c:pt>
                <c:pt idx="21">
                  <c:v>51.774640329999997</c:v>
                </c:pt>
                <c:pt idx="22">
                  <c:v>52.342492999999997</c:v>
                </c:pt>
                <c:pt idx="23">
                  <c:v>52.829196670000002</c:v>
                </c:pt>
                <c:pt idx="24">
                  <c:v>53.694712330000002</c:v>
                </c:pt>
                <c:pt idx="25" formatCode="General">
                  <c:v>46.247574880000002</c:v>
                </c:pt>
                <c:pt idx="26" formatCode="General">
                  <c:v>45.686991522</c:v>
                </c:pt>
                <c:pt idx="27" formatCode="General">
                  <c:v>45.126408163999997</c:v>
                </c:pt>
                <c:pt idx="28" formatCode="General">
                  <c:v>44.565824805999995</c:v>
                </c:pt>
                <c:pt idx="29" formatCode="General">
                  <c:v>44.005241447999992</c:v>
                </c:pt>
                <c:pt idx="30" formatCode="General">
                  <c:v>43.444658089999997</c:v>
                </c:pt>
                <c:pt idx="31" formatCode="General">
                  <c:v>40.976391886999998</c:v>
                </c:pt>
                <c:pt idx="32" formatCode="General">
                  <c:v>38.508125683999999</c:v>
                </c:pt>
                <c:pt idx="33" formatCode="General">
                  <c:v>36.039859481000001</c:v>
                </c:pt>
                <c:pt idx="34" formatCode="General">
                  <c:v>33.571593278000002</c:v>
                </c:pt>
                <c:pt idx="35" formatCode="General">
                  <c:v>31.103327075000003</c:v>
                </c:pt>
                <c:pt idx="36" formatCode="General">
                  <c:v>28.635060872000004</c:v>
                </c:pt>
                <c:pt idx="37" formatCode="General">
                  <c:v>26.166794669000005</c:v>
                </c:pt>
                <c:pt idx="38" formatCode="General">
                  <c:v>23.698528466000006</c:v>
                </c:pt>
                <c:pt idx="39" formatCode="General">
                  <c:v>21.230262263000007</c:v>
                </c:pt>
                <c:pt idx="40" formatCode="General">
                  <c:v>18.761996060000001</c:v>
                </c:pt>
                <c:pt idx="41" formatCode="General">
                  <c:v>17.196034751000003</c:v>
                </c:pt>
                <c:pt idx="42" formatCode="General">
                  <c:v>15.630073442000002</c:v>
                </c:pt>
                <c:pt idx="43" formatCode="General">
                  <c:v>14.064112133000002</c:v>
                </c:pt>
                <c:pt idx="44" formatCode="General">
                  <c:v>12.498150824000001</c:v>
                </c:pt>
                <c:pt idx="45" formatCode="General">
                  <c:v>10.932189515000001</c:v>
                </c:pt>
                <c:pt idx="46" formatCode="General">
                  <c:v>9.3662282060000006</c:v>
                </c:pt>
                <c:pt idx="47" formatCode="General">
                  <c:v>7.8002668970000002</c:v>
                </c:pt>
                <c:pt idx="48" formatCode="General">
                  <c:v>6.2343055879999998</c:v>
                </c:pt>
                <c:pt idx="49" formatCode="General">
                  <c:v>4.6683442789999994</c:v>
                </c:pt>
                <c:pt idx="50" formatCode="General">
                  <c:v>3.1023829699999999</c:v>
                </c:pt>
                <c:pt idx="51" formatCode="General">
                  <c:v>2.4433725490999998</c:v>
                </c:pt>
                <c:pt idx="52" formatCode="General">
                  <c:v>1.7843621281999997</c:v>
                </c:pt>
                <c:pt idx="53" formatCode="General">
                  <c:v>1.1253517072999997</c:v>
                </c:pt>
                <c:pt idx="54" formatCode="General">
                  <c:v>0.46634128639999972</c:v>
                </c:pt>
                <c:pt idx="55" formatCode="General">
                  <c:v>-0.19266913450000023</c:v>
                </c:pt>
                <c:pt idx="56" formatCode="General">
                  <c:v>-0.85167955540000018</c:v>
                </c:pt>
                <c:pt idx="57" formatCode="General">
                  <c:v>-1.5106899763000001</c:v>
                </c:pt>
                <c:pt idx="58" formatCode="General">
                  <c:v>-2.1697003972000002</c:v>
                </c:pt>
                <c:pt idx="59" formatCode="General">
                  <c:v>-2.8287108181000002</c:v>
                </c:pt>
                <c:pt idx="60" formatCode="General">
                  <c:v>-3.4877212389999999</c:v>
                </c:pt>
                <c:pt idx="61" formatCode="General">
                  <c:v>-3.5275962584</c:v>
                </c:pt>
                <c:pt idx="62" formatCode="General">
                  <c:v>-3.5674712778000002</c:v>
                </c:pt>
                <c:pt idx="63" formatCode="General">
                  <c:v>-3.6073462972000003</c:v>
                </c:pt>
                <c:pt idx="64" formatCode="General">
                  <c:v>-3.6472213166000005</c:v>
                </c:pt>
                <c:pt idx="65" formatCode="General">
                  <c:v>-3.6870963360000006</c:v>
                </c:pt>
                <c:pt idx="66" formatCode="General">
                  <c:v>-3.7269713554000008</c:v>
                </c:pt>
                <c:pt idx="67" formatCode="General">
                  <c:v>-3.766846374800001</c:v>
                </c:pt>
                <c:pt idx="68" formatCode="General">
                  <c:v>-3.8067213942000011</c:v>
                </c:pt>
                <c:pt idx="69" formatCode="General">
                  <c:v>-3.8465964136000013</c:v>
                </c:pt>
                <c:pt idx="70" formatCode="General">
                  <c:v>-3.8864714330000001</c:v>
                </c:pt>
                <c:pt idx="71" formatCode="General">
                  <c:v>-3.9784562812000002</c:v>
                </c:pt>
                <c:pt idx="72" formatCode="General">
                  <c:v>-4.0704411293999998</c:v>
                </c:pt>
                <c:pt idx="73" formatCode="General">
                  <c:v>-4.1624259775999999</c:v>
                </c:pt>
                <c:pt idx="74" formatCode="General">
                  <c:v>-4.2544108258</c:v>
                </c:pt>
                <c:pt idx="75" formatCode="General">
                  <c:v>-4.346395674</c:v>
                </c:pt>
                <c:pt idx="76" formatCode="General">
                  <c:v>-4.4383805222000001</c:v>
                </c:pt>
                <c:pt idx="77" formatCode="General">
                  <c:v>-4.5303653704000002</c:v>
                </c:pt>
                <c:pt idx="78" formatCode="General">
                  <c:v>-4.6223502186000003</c:v>
                </c:pt>
                <c:pt idx="79" formatCode="General">
                  <c:v>-4.7143350668000004</c:v>
                </c:pt>
                <c:pt idx="80" formatCode="General">
                  <c:v>-4.8063199150000004</c:v>
                </c:pt>
                <c:pt idx="81" formatCode="General">
                  <c:v>-5.1052932327000002</c:v>
                </c:pt>
                <c:pt idx="82" formatCode="General">
                  <c:v>-5.4042665504</c:v>
                </c:pt>
                <c:pt idx="83" formatCode="General">
                  <c:v>-5.7032398680999998</c:v>
                </c:pt>
                <c:pt idx="84" formatCode="General">
                  <c:v>-6.0022131857999996</c:v>
                </c:pt>
                <c:pt idx="85" formatCode="General">
                  <c:v>-6.3011865034999994</c:v>
                </c:pt>
                <c:pt idx="86" formatCode="General">
                  <c:v>-6.6001598211999992</c:v>
                </c:pt>
                <c:pt idx="87" formatCode="General">
                  <c:v>-6.899133138899999</c:v>
                </c:pt>
                <c:pt idx="88" formatCode="General">
                  <c:v>-7.1981064565999988</c:v>
                </c:pt>
                <c:pt idx="89" formatCode="General">
                  <c:v>-7.4970797742999986</c:v>
                </c:pt>
                <c:pt idx="90" formatCode="General">
                  <c:v>-7.7960530920000002</c:v>
                </c:pt>
                <c:pt idx="91" formatCode="General">
                  <c:v>-8.1254923998000006</c:v>
                </c:pt>
                <c:pt idx="92" formatCode="General">
                  <c:v>-8.4549317076000001</c:v>
                </c:pt>
                <c:pt idx="93" formatCode="General">
                  <c:v>-8.7843710153999996</c:v>
                </c:pt>
                <c:pt idx="94" formatCode="General">
                  <c:v>-9.1138103231999992</c:v>
                </c:pt>
                <c:pt idx="95" formatCode="General">
                  <c:v>-9.4432496309999987</c:v>
                </c:pt>
                <c:pt idx="96" formatCode="General">
                  <c:v>-9.7726889387999982</c:v>
                </c:pt>
                <c:pt idx="97" formatCode="General">
                  <c:v>-10.102128246599998</c:v>
                </c:pt>
                <c:pt idx="98" formatCode="General">
                  <c:v>-10.431567554399997</c:v>
                </c:pt>
                <c:pt idx="99" formatCode="General">
                  <c:v>-10.761006862199997</c:v>
                </c:pt>
                <c:pt idx="100" formatCode="General">
                  <c:v>-11.09044617</c:v>
                </c:pt>
                <c:pt idx="101" formatCode="General">
                  <c:v>-11.275960900999999</c:v>
                </c:pt>
                <c:pt idx="102" formatCode="General">
                  <c:v>-11.461475631999999</c:v>
                </c:pt>
                <c:pt idx="103" formatCode="General">
                  <c:v>-11.646990362999999</c:v>
                </c:pt>
                <c:pt idx="104" formatCode="General">
                  <c:v>-11.832505093999998</c:v>
                </c:pt>
                <c:pt idx="105" formatCode="General">
                  <c:v>-12.018019824999998</c:v>
                </c:pt>
                <c:pt idx="106" formatCode="General">
                  <c:v>-12.203534555999997</c:v>
                </c:pt>
                <c:pt idx="107" formatCode="General">
                  <c:v>-12.389049286999997</c:v>
                </c:pt>
                <c:pt idx="108" formatCode="General">
                  <c:v>-12.574564017999997</c:v>
                </c:pt>
                <c:pt idx="109" formatCode="General">
                  <c:v>-12.760078748999996</c:v>
                </c:pt>
                <c:pt idx="110" formatCode="General">
                  <c:v>-12.945593479999999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2E-4D28-BBBC-8339ECA5D063}"/>
            </c:ext>
          </c:extLst>
        </c:ser>
        <c:ser>
          <c:idx val="3"/>
          <c:order val="3"/>
          <c:tx>
            <c:strRef>
              <c:f>'Figure 2.4'!$B$18</c:f>
              <c:strCache>
                <c:ptCount val="1"/>
                <c:pt idx="0">
                  <c:v>&gt;50% 1.5°C - Range</c:v>
                </c:pt>
              </c:strCache>
            </c:strRef>
          </c:tx>
          <c:spPr>
            <a:solidFill>
              <a:srgbClr val="CC0000">
                <a:alpha val="40000"/>
              </a:srgbClr>
            </a:solidFill>
          </c:spP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2.4'!$C$18:$DI$18</c:f>
              <c:numCache>
                <c:formatCode>0</c:formatCode>
                <c:ptCount val="1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 formatCode="General">
                  <c:v>14.57070019999999</c:v>
                </c:pt>
                <c:pt idx="26" formatCode="General">
                  <c:v>15.25680962799999</c:v>
                </c:pt>
                <c:pt idx="27" formatCode="General">
                  <c:v>15.94291905599999</c:v>
                </c:pt>
                <c:pt idx="28" formatCode="General">
                  <c:v>16.629028483999992</c:v>
                </c:pt>
                <c:pt idx="29" formatCode="General">
                  <c:v>17.315137911999994</c:v>
                </c:pt>
                <c:pt idx="30" formatCode="General">
                  <c:v>18.001247339999992</c:v>
                </c:pt>
                <c:pt idx="31" formatCode="General">
                  <c:v>17.736769089999992</c:v>
                </c:pt>
                <c:pt idx="32" formatCode="General">
                  <c:v>17.472290839999992</c:v>
                </c:pt>
                <c:pt idx="33" formatCode="General">
                  <c:v>17.207812589999993</c:v>
                </c:pt>
                <c:pt idx="34" formatCode="General">
                  <c:v>16.943334339999993</c:v>
                </c:pt>
                <c:pt idx="35" formatCode="General">
                  <c:v>16.678856089999993</c:v>
                </c:pt>
                <c:pt idx="36" formatCode="General">
                  <c:v>16.414377839999993</c:v>
                </c:pt>
                <c:pt idx="37" formatCode="General">
                  <c:v>16.149899589999993</c:v>
                </c:pt>
                <c:pt idx="38" formatCode="General">
                  <c:v>15.885421339999994</c:v>
                </c:pt>
                <c:pt idx="39" formatCode="General">
                  <c:v>15.620943089999994</c:v>
                </c:pt>
                <c:pt idx="40" formatCode="General">
                  <c:v>15.356464840000001</c:v>
                </c:pt>
                <c:pt idx="41" formatCode="General">
                  <c:v>15.818934116000001</c:v>
                </c:pt>
                <c:pt idx="42" formatCode="General">
                  <c:v>16.281403392000001</c:v>
                </c:pt>
                <c:pt idx="43" formatCode="General">
                  <c:v>16.743872668000002</c:v>
                </c:pt>
                <c:pt idx="44" formatCode="General">
                  <c:v>17.206341944000002</c:v>
                </c:pt>
                <c:pt idx="45" formatCode="General">
                  <c:v>17.668811220000002</c:v>
                </c:pt>
                <c:pt idx="46" formatCode="General">
                  <c:v>18.131280496000002</c:v>
                </c:pt>
                <c:pt idx="47" formatCode="General">
                  <c:v>18.593749772000002</c:v>
                </c:pt>
                <c:pt idx="48" formatCode="General">
                  <c:v>19.056219048000003</c:v>
                </c:pt>
                <c:pt idx="49" formatCode="General">
                  <c:v>19.518688324000003</c:v>
                </c:pt>
                <c:pt idx="50" formatCode="General">
                  <c:v>19.9811576</c:v>
                </c:pt>
                <c:pt idx="51" formatCode="General">
                  <c:v>19.876555958899999</c:v>
                </c:pt>
                <c:pt idx="52" formatCode="General">
                  <c:v>19.771954317799999</c:v>
                </c:pt>
                <c:pt idx="53" formatCode="General">
                  <c:v>19.667352676699998</c:v>
                </c:pt>
                <c:pt idx="54" formatCode="General">
                  <c:v>19.562751035599998</c:v>
                </c:pt>
                <c:pt idx="55" formatCode="General">
                  <c:v>19.458149394499998</c:v>
                </c:pt>
                <c:pt idx="56" formatCode="General">
                  <c:v>19.353547753399997</c:v>
                </c:pt>
                <c:pt idx="57" formatCode="General">
                  <c:v>19.248946112299997</c:v>
                </c:pt>
                <c:pt idx="58" formatCode="General">
                  <c:v>19.144344471199997</c:v>
                </c:pt>
                <c:pt idx="59" formatCode="General">
                  <c:v>19.039742830099996</c:v>
                </c:pt>
                <c:pt idx="60" formatCode="General">
                  <c:v>18.935141188999999</c:v>
                </c:pt>
                <c:pt idx="61" formatCode="General">
                  <c:v>18.4069054663</c:v>
                </c:pt>
                <c:pt idx="62" formatCode="General">
                  <c:v>17.8786697436</c:v>
                </c:pt>
                <c:pt idx="63" formatCode="General">
                  <c:v>17.3504340209</c:v>
                </c:pt>
                <c:pt idx="64" formatCode="General">
                  <c:v>16.8221982982</c:v>
                </c:pt>
                <c:pt idx="65" formatCode="General">
                  <c:v>16.2939625755</c:v>
                </c:pt>
                <c:pt idx="66" formatCode="General">
                  <c:v>15.7657268528</c:v>
                </c:pt>
                <c:pt idx="67" formatCode="General">
                  <c:v>15.2374911301</c:v>
                </c:pt>
                <c:pt idx="68" formatCode="General">
                  <c:v>14.709255407400001</c:v>
                </c:pt>
                <c:pt idx="69" formatCode="General">
                  <c:v>14.181019684700001</c:v>
                </c:pt>
                <c:pt idx="70" formatCode="General">
                  <c:v>13.652783962000001</c:v>
                </c:pt>
                <c:pt idx="71" formatCode="General">
                  <c:v>13.404736558200002</c:v>
                </c:pt>
                <c:pt idx="72" formatCode="General">
                  <c:v>13.156689154400002</c:v>
                </c:pt>
                <c:pt idx="73" formatCode="General">
                  <c:v>12.908641750600003</c:v>
                </c:pt>
                <c:pt idx="74" formatCode="General">
                  <c:v>12.660594346800004</c:v>
                </c:pt>
                <c:pt idx="75" formatCode="General">
                  <c:v>12.412546943000004</c:v>
                </c:pt>
                <c:pt idx="76" formatCode="General">
                  <c:v>12.164499539200005</c:v>
                </c:pt>
                <c:pt idx="77" formatCode="General">
                  <c:v>11.916452135400005</c:v>
                </c:pt>
                <c:pt idx="78" formatCode="General">
                  <c:v>11.668404731600006</c:v>
                </c:pt>
                <c:pt idx="79" formatCode="General">
                  <c:v>11.420357327800007</c:v>
                </c:pt>
                <c:pt idx="80" formatCode="General">
                  <c:v>11.172309924</c:v>
                </c:pt>
                <c:pt idx="81" formatCode="General">
                  <c:v>11.310042387600001</c:v>
                </c:pt>
                <c:pt idx="82" formatCode="General">
                  <c:v>11.447774851200002</c:v>
                </c:pt>
                <c:pt idx="83" formatCode="General">
                  <c:v>11.585507314800003</c:v>
                </c:pt>
                <c:pt idx="84" formatCode="General">
                  <c:v>11.723239778400004</c:v>
                </c:pt>
                <c:pt idx="85" formatCode="General">
                  <c:v>11.860972242000004</c:v>
                </c:pt>
                <c:pt idx="86" formatCode="General">
                  <c:v>11.998704705600005</c:v>
                </c:pt>
                <c:pt idx="87" formatCode="General">
                  <c:v>12.136437169200006</c:v>
                </c:pt>
                <c:pt idx="88" formatCode="General">
                  <c:v>12.274169632800007</c:v>
                </c:pt>
                <c:pt idx="89" formatCode="General">
                  <c:v>12.411902096400008</c:v>
                </c:pt>
                <c:pt idx="90" formatCode="General">
                  <c:v>12.549634560000001</c:v>
                </c:pt>
                <c:pt idx="91" formatCode="General">
                  <c:v>12.677505245100001</c:v>
                </c:pt>
                <c:pt idx="92" formatCode="General">
                  <c:v>12.8053759302</c:v>
                </c:pt>
                <c:pt idx="93" formatCode="General">
                  <c:v>12.9332466153</c:v>
                </c:pt>
                <c:pt idx="94" formatCode="General">
                  <c:v>13.061117300399999</c:v>
                </c:pt>
                <c:pt idx="95" formatCode="General">
                  <c:v>13.188987985499999</c:v>
                </c:pt>
                <c:pt idx="96" formatCode="General">
                  <c:v>13.316858670599999</c:v>
                </c:pt>
                <c:pt idx="97" formatCode="General">
                  <c:v>13.444729355699998</c:v>
                </c:pt>
                <c:pt idx="98" formatCode="General">
                  <c:v>13.572600040799998</c:v>
                </c:pt>
                <c:pt idx="99" formatCode="General">
                  <c:v>13.700470725899997</c:v>
                </c:pt>
                <c:pt idx="100" formatCode="General">
                  <c:v>13.828341411</c:v>
                </c:pt>
                <c:pt idx="101" formatCode="General">
                  <c:v>14.0837523589</c:v>
                </c:pt>
                <c:pt idx="102" formatCode="General">
                  <c:v>14.3391633068</c:v>
                </c:pt>
                <c:pt idx="103" formatCode="General">
                  <c:v>14.594574254699999</c:v>
                </c:pt>
                <c:pt idx="104" formatCode="General">
                  <c:v>14.849985202599999</c:v>
                </c:pt>
                <c:pt idx="105" formatCode="General">
                  <c:v>15.105396150499999</c:v>
                </c:pt>
                <c:pt idx="106" formatCode="General">
                  <c:v>15.360807098399999</c:v>
                </c:pt>
                <c:pt idx="107" formatCode="General">
                  <c:v>15.616218046299998</c:v>
                </c:pt>
                <c:pt idx="108" formatCode="General">
                  <c:v>15.871628994199998</c:v>
                </c:pt>
                <c:pt idx="109" formatCode="General">
                  <c:v>16.127039942099998</c:v>
                </c:pt>
                <c:pt idx="110" formatCode="General">
                  <c:v>16.382450890000001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F2E-4D28-BBBC-8339ECA5D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06112"/>
        <c:axId val="123105720"/>
      </c:areaChart>
      <c:lineChart>
        <c:grouping val="standard"/>
        <c:varyColors val="0"/>
        <c:ser>
          <c:idx val="0"/>
          <c:order val="0"/>
          <c:tx>
            <c:strRef>
              <c:f>'Figure 2.4'!$B$15</c:f>
              <c:strCache>
                <c:ptCount val="1"/>
                <c:pt idx="0">
                  <c:v>&gt;50% 1.5°C - Median</c:v>
                </c:pt>
              </c:strCache>
            </c:strRef>
          </c:tx>
          <c:marker>
            <c:symbol val="none"/>
          </c:marke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2.4'!$C$15:$DI$15</c:f>
              <c:numCache>
                <c:formatCode>General</c:formatCode>
                <c:ptCount val="111"/>
                <c:pt idx="25">
                  <c:v>53.115298018055569</c:v>
                </c:pt>
                <c:pt idx="26">
                  <c:v>52.766483058833344</c:v>
                </c:pt>
                <c:pt idx="27">
                  <c:v>52.41766809961112</c:v>
                </c:pt>
                <c:pt idx="28">
                  <c:v>52.068853140388896</c:v>
                </c:pt>
                <c:pt idx="29">
                  <c:v>51.720038181166672</c:v>
                </c:pt>
                <c:pt idx="30">
                  <c:v>51.371223221944447</c:v>
                </c:pt>
                <c:pt idx="31">
                  <c:v>48.959674559611116</c:v>
                </c:pt>
                <c:pt idx="32">
                  <c:v>46.548125897277785</c:v>
                </c:pt>
                <c:pt idx="33">
                  <c:v>44.136577234944454</c:v>
                </c:pt>
                <c:pt idx="34">
                  <c:v>41.725028572611123</c:v>
                </c:pt>
                <c:pt idx="35">
                  <c:v>39.313479910277792</c:v>
                </c:pt>
                <c:pt idx="36">
                  <c:v>36.901931247944461</c:v>
                </c:pt>
                <c:pt idx="37">
                  <c:v>34.49038258561113</c:v>
                </c:pt>
                <c:pt idx="38">
                  <c:v>32.078833923277799</c:v>
                </c:pt>
                <c:pt idx="39">
                  <c:v>29.667285260944467</c:v>
                </c:pt>
                <c:pt idx="40">
                  <c:v>27.255736598611119</c:v>
                </c:pt>
                <c:pt idx="41">
                  <c:v>25.918169767838897</c:v>
                </c:pt>
                <c:pt idx="42">
                  <c:v>24.580602937066676</c:v>
                </c:pt>
                <c:pt idx="43">
                  <c:v>23.243036106294454</c:v>
                </c:pt>
                <c:pt idx="44">
                  <c:v>21.905469275522233</c:v>
                </c:pt>
                <c:pt idx="45">
                  <c:v>20.567902444750011</c:v>
                </c:pt>
                <c:pt idx="46">
                  <c:v>19.23033561397779</c:v>
                </c:pt>
                <c:pt idx="47">
                  <c:v>17.892768783205568</c:v>
                </c:pt>
                <c:pt idx="48">
                  <c:v>16.555201952433347</c:v>
                </c:pt>
                <c:pt idx="49">
                  <c:v>15.217635121661123</c:v>
                </c:pt>
                <c:pt idx="50">
                  <c:v>13.880068290888889</c:v>
                </c:pt>
                <c:pt idx="51">
                  <c:v>13.15823985115</c:v>
                </c:pt>
                <c:pt idx="52">
                  <c:v>12.436411411411111</c:v>
                </c:pt>
                <c:pt idx="53">
                  <c:v>11.714582971672222</c:v>
                </c:pt>
                <c:pt idx="54">
                  <c:v>10.992754531933333</c:v>
                </c:pt>
                <c:pt idx="55">
                  <c:v>10.270926092194443</c:v>
                </c:pt>
                <c:pt idx="56">
                  <c:v>9.5490976524555542</c:v>
                </c:pt>
                <c:pt idx="57">
                  <c:v>8.827269212716665</c:v>
                </c:pt>
                <c:pt idx="58">
                  <c:v>8.1054407729777758</c:v>
                </c:pt>
                <c:pt idx="59">
                  <c:v>7.3836123332388865</c:v>
                </c:pt>
                <c:pt idx="60">
                  <c:v>6.6617838935</c:v>
                </c:pt>
                <c:pt idx="61">
                  <c:v>6.2377270365783888</c:v>
                </c:pt>
                <c:pt idx="62">
                  <c:v>5.8136701796567776</c:v>
                </c:pt>
                <c:pt idx="63">
                  <c:v>5.3896133227351664</c:v>
                </c:pt>
                <c:pt idx="64">
                  <c:v>4.9655564658135551</c:v>
                </c:pt>
                <c:pt idx="65">
                  <c:v>4.5414996088919439</c:v>
                </c:pt>
                <c:pt idx="66">
                  <c:v>4.1174427519703327</c:v>
                </c:pt>
                <c:pt idx="67">
                  <c:v>3.6933858950487215</c:v>
                </c:pt>
                <c:pt idx="68">
                  <c:v>3.2693290381271103</c:v>
                </c:pt>
                <c:pt idx="69">
                  <c:v>2.8452721812054991</c:v>
                </c:pt>
                <c:pt idx="70">
                  <c:v>2.4212153242838901</c:v>
                </c:pt>
                <c:pt idx="71">
                  <c:v>2.1494590202854176</c:v>
                </c:pt>
                <c:pt idx="72">
                  <c:v>1.8777027162869453</c:v>
                </c:pt>
                <c:pt idx="73">
                  <c:v>1.605946412288473</c:v>
                </c:pt>
                <c:pt idx="74">
                  <c:v>1.3341901082900007</c:v>
                </c:pt>
                <c:pt idx="75">
                  <c:v>1.0624338042915284</c:v>
                </c:pt>
                <c:pt idx="76">
                  <c:v>0.79067750029305617</c:v>
                </c:pt>
                <c:pt idx="77">
                  <c:v>0.51892119629458389</c:v>
                </c:pt>
                <c:pt idx="78">
                  <c:v>0.24716489229611155</c:v>
                </c:pt>
                <c:pt idx="79">
                  <c:v>-2.4591411702360788E-2</c:v>
                </c:pt>
                <c:pt idx="80">
                  <c:v>-0.29634771570083329</c:v>
                </c:pt>
                <c:pt idx="81">
                  <c:v>-0.46793939318130556</c:v>
                </c:pt>
                <c:pt idx="82">
                  <c:v>-0.63953107066177783</c:v>
                </c:pt>
                <c:pt idx="83">
                  <c:v>-0.81112274814225005</c:v>
                </c:pt>
                <c:pt idx="84">
                  <c:v>-0.98271442562272227</c:v>
                </c:pt>
                <c:pt idx="85">
                  <c:v>-1.1543061031031945</c:v>
                </c:pt>
                <c:pt idx="86">
                  <c:v>-1.3258977805836667</c:v>
                </c:pt>
                <c:pt idx="87">
                  <c:v>-1.4974894580641389</c:v>
                </c:pt>
                <c:pt idx="88">
                  <c:v>-1.6690811355446111</c:v>
                </c:pt>
                <c:pt idx="89">
                  <c:v>-1.8406728130250833</c:v>
                </c:pt>
                <c:pt idx="90">
                  <c:v>-2.0122644905055558</c:v>
                </c:pt>
                <c:pt idx="91">
                  <c:v>-2.142467928026667</c:v>
                </c:pt>
                <c:pt idx="92">
                  <c:v>-2.2726713655477782</c:v>
                </c:pt>
                <c:pt idx="93">
                  <c:v>-2.4028748030688893</c:v>
                </c:pt>
                <c:pt idx="94">
                  <c:v>-2.5330782405900005</c:v>
                </c:pt>
                <c:pt idx="95">
                  <c:v>-2.6632816781111117</c:v>
                </c:pt>
                <c:pt idx="96">
                  <c:v>-2.7934851156322229</c:v>
                </c:pt>
                <c:pt idx="97">
                  <c:v>-2.9236885531533341</c:v>
                </c:pt>
                <c:pt idx="98">
                  <c:v>-3.0538919906744453</c:v>
                </c:pt>
                <c:pt idx="99">
                  <c:v>-3.1840954281955565</c:v>
                </c:pt>
                <c:pt idx="100">
                  <c:v>-3.3142988657166659</c:v>
                </c:pt>
                <c:pt idx="101">
                  <c:v>-3.419426370592777</c:v>
                </c:pt>
                <c:pt idx="102">
                  <c:v>-3.5245538754688881</c:v>
                </c:pt>
                <c:pt idx="103">
                  <c:v>-3.6296813803449992</c:v>
                </c:pt>
                <c:pt idx="104">
                  <c:v>-3.7348088852211103</c:v>
                </c:pt>
                <c:pt idx="105">
                  <c:v>-3.8399363900972214</c:v>
                </c:pt>
                <c:pt idx="106">
                  <c:v>-3.9450638949733325</c:v>
                </c:pt>
                <c:pt idx="107">
                  <c:v>-4.0501913998494441</c:v>
                </c:pt>
                <c:pt idx="108">
                  <c:v>-4.1553189047255552</c:v>
                </c:pt>
                <c:pt idx="109">
                  <c:v>-4.2604464096016663</c:v>
                </c:pt>
                <c:pt idx="110">
                  <c:v>-4.3655739144777783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F2E-4D28-BBBC-8339ECA5D063}"/>
            </c:ext>
          </c:extLst>
        </c:ser>
        <c:ser>
          <c:idx val="1"/>
          <c:order val="1"/>
          <c:tx>
            <c:strRef>
              <c:f>'Figure 2.4'!$B$16</c:f>
              <c:strCache>
                <c:ptCount val="1"/>
                <c:pt idx="0">
                  <c:v>&gt;66% 2°C - Median</c:v>
                </c:pt>
              </c:strCache>
            </c:strRef>
          </c:tx>
          <c:marker>
            <c:symbol val="none"/>
          </c:marke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2.4'!$C$16:$DI$16</c:f>
              <c:numCache>
                <c:formatCode>General</c:formatCode>
                <c:ptCount val="111"/>
                <c:pt idx="25">
                  <c:v>52.654404076779663</c:v>
                </c:pt>
                <c:pt idx="26">
                  <c:v>52.979158337050848</c:v>
                </c:pt>
                <c:pt idx="27">
                  <c:v>53.303912597322032</c:v>
                </c:pt>
                <c:pt idx="28">
                  <c:v>53.628666857593217</c:v>
                </c:pt>
                <c:pt idx="29">
                  <c:v>53.953421117864401</c:v>
                </c:pt>
                <c:pt idx="30">
                  <c:v>54.278175378135593</c:v>
                </c:pt>
                <c:pt idx="31">
                  <c:v>52.610628897745762</c:v>
                </c:pt>
                <c:pt idx="32">
                  <c:v>50.943082417355932</c:v>
                </c:pt>
                <c:pt idx="33">
                  <c:v>49.275535936966101</c:v>
                </c:pt>
                <c:pt idx="34">
                  <c:v>47.60798945657627</c:v>
                </c:pt>
                <c:pt idx="35">
                  <c:v>45.940442976186439</c:v>
                </c:pt>
                <c:pt idx="36">
                  <c:v>44.272896495796608</c:v>
                </c:pt>
                <c:pt idx="37">
                  <c:v>42.605350015406778</c:v>
                </c:pt>
                <c:pt idx="38">
                  <c:v>40.937803535016947</c:v>
                </c:pt>
                <c:pt idx="39">
                  <c:v>39.270257054627116</c:v>
                </c:pt>
                <c:pt idx="40">
                  <c:v>37.602710574237278</c:v>
                </c:pt>
                <c:pt idx="41">
                  <c:v>36.342143257457622</c:v>
                </c:pt>
                <c:pt idx="42">
                  <c:v>35.081575940677965</c:v>
                </c:pt>
                <c:pt idx="43">
                  <c:v>33.821008623898308</c:v>
                </c:pt>
                <c:pt idx="44">
                  <c:v>32.560441307118651</c:v>
                </c:pt>
                <c:pt idx="45">
                  <c:v>31.299873990338991</c:v>
                </c:pt>
                <c:pt idx="46">
                  <c:v>30.039306673559331</c:v>
                </c:pt>
                <c:pt idx="47">
                  <c:v>28.778739356779671</c:v>
                </c:pt>
                <c:pt idx="48">
                  <c:v>27.51817204000001</c:v>
                </c:pt>
                <c:pt idx="49">
                  <c:v>26.25760472322035</c:v>
                </c:pt>
                <c:pt idx="50">
                  <c:v>24.997037406440679</c:v>
                </c:pt>
                <c:pt idx="51">
                  <c:v>24.194483285530509</c:v>
                </c:pt>
                <c:pt idx="52">
                  <c:v>23.39192916462034</c:v>
                </c:pt>
                <c:pt idx="53">
                  <c:v>22.58937504371017</c:v>
                </c:pt>
                <c:pt idx="54">
                  <c:v>21.7868209228</c:v>
                </c:pt>
                <c:pt idx="55">
                  <c:v>20.984266801889831</c:v>
                </c:pt>
                <c:pt idx="56">
                  <c:v>20.181712680979661</c:v>
                </c:pt>
                <c:pt idx="57">
                  <c:v>19.379158560069492</c:v>
                </c:pt>
                <c:pt idx="58">
                  <c:v>18.576604439159322</c:v>
                </c:pt>
                <c:pt idx="59">
                  <c:v>17.774050318249152</c:v>
                </c:pt>
                <c:pt idx="60">
                  <c:v>16.971496197338979</c:v>
                </c:pt>
                <c:pt idx="61">
                  <c:v>16.425021210159318</c:v>
                </c:pt>
                <c:pt idx="62">
                  <c:v>15.878546222979658</c:v>
                </c:pt>
                <c:pt idx="63">
                  <c:v>15.332071235799997</c:v>
                </c:pt>
                <c:pt idx="64">
                  <c:v>14.785596248620337</c:v>
                </c:pt>
                <c:pt idx="65">
                  <c:v>14.239121261440676</c:v>
                </c:pt>
                <c:pt idx="66">
                  <c:v>13.692646274261016</c:v>
                </c:pt>
                <c:pt idx="67">
                  <c:v>13.146171287081355</c:v>
                </c:pt>
                <c:pt idx="68">
                  <c:v>12.599696299901694</c:v>
                </c:pt>
                <c:pt idx="69">
                  <c:v>12.053221312722034</c:v>
                </c:pt>
                <c:pt idx="70">
                  <c:v>11.50674632554237</c:v>
                </c:pt>
                <c:pt idx="71">
                  <c:v>11.182800025657624</c:v>
                </c:pt>
                <c:pt idx="72">
                  <c:v>10.858853725772878</c:v>
                </c:pt>
                <c:pt idx="73">
                  <c:v>10.534907425888132</c:v>
                </c:pt>
                <c:pt idx="74">
                  <c:v>10.210961126003387</c:v>
                </c:pt>
                <c:pt idx="75">
                  <c:v>9.8870148261186408</c:v>
                </c:pt>
                <c:pt idx="76">
                  <c:v>9.563068526233895</c:v>
                </c:pt>
                <c:pt idx="77">
                  <c:v>9.2391222263491493</c:v>
                </c:pt>
                <c:pt idx="78">
                  <c:v>8.9151759264644035</c:v>
                </c:pt>
                <c:pt idx="79">
                  <c:v>8.5912296265796577</c:v>
                </c:pt>
                <c:pt idx="80">
                  <c:v>8.2672833266949155</c:v>
                </c:pt>
                <c:pt idx="81">
                  <c:v>8.0878756985959335</c:v>
                </c:pt>
                <c:pt idx="82">
                  <c:v>7.9084680704969506</c:v>
                </c:pt>
                <c:pt idx="83">
                  <c:v>7.7290604423979676</c:v>
                </c:pt>
                <c:pt idx="84">
                  <c:v>7.5496528142989847</c:v>
                </c:pt>
                <c:pt idx="85">
                  <c:v>7.3702451862000018</c:v>
                </c:pt>
                <c:pt idx="86">
                  <c:v>7.1908375581010189</c:v>
                </c:pt>
                <c:pt idx="87">
                  <c:v>7.011429930002036</c:v>
                </c:pt>
                <c:pt idx="88">
                  <c:v>6.832022301903053</c:v>
                </c:pt>
                <c:pt idx="89">
                  <c:v>6.6526146738040701</c:v>
                </c:pt>
                <c:pt idx="90">
                  <c:v>6.4732070457050899</c:v>
                </c:pt>
                <c:pt idx="91">
                  <c:v>6.3011404143679712</c:v>
                </c:pt>
                <c:pt idx="92">
                  <c:v>6.1290737830308526</c:v>
                </c:pt>
                <c:pt idx="93">
                  <c:v>5.957007151693734</c:v>
                </c:pt>
                <c:pt idx="94">
                  <c:v>5.7849405203566153</c:v>
                </c:pt>
                <c:pt idx="95">
                  <c:v>5.6128738890194967</c:v>
                </c:pt>
                <c:pt idx="96">
                  <c:v>5.4408072576823781</c:v>
                </c:pt>
                <c:pt idx="97">
                  <c:v>5.2687406263452594</c:v>
                </c:pt>
                <c:pt idx="98">
                  <c:v>5.0966739950081408</c:v>
                </c:pt>
                <c:pt idx="99">
                  <c:v>4.9246073636710221</c:v>
                </c:pt>
                <c:pt idx="100">
                  <c:v>4.7525407323339008</c:v>
                </c:pt>
                <c:pt idx="101">
                  <c:v>4.6225849392777478</c:v>
                </c:pt>
                <c:pt idx="102">
                  <c:v>4.4926291462215948</c:v>
                </c:pt>
                <c:pt idx="103">
                  <c:v>4.3626733531654418</c:v>
                </c:pt>
                <c:pt idx="104">
                  <c:v>4.2327175601092888</c:v>
                </c:pt>
                <c:pt idx="105">
                  <c:v>4.1027617670531358</c:v>
                </c:pt>
                <c:pt idx="106">
                  <c:v>3.9728059739969832</c:v>
                </c:pt>
                <c:pt idx="107">
                  <c:v>3.8428501809408306</c:v>
                </c:pt>
                <c:pt idx="108">
                  <c:v>3.7128943878846781</c:v>
                </c:pt>
                <c:pt idx="109">
                  <c:v>3.5829385948285255</c:v>
                </c:pt>
                <c:pt idx="110">
                  <c:v>3.4529828017723738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F2E-4D28-BBBC-8339ECA5D063}"/>
            </c:ext>
          </c:extLst>
        </c:ser>
        <c:ser>
          <c:idx val="6"/>
          <c:order val="6"/>
          <c:tx>
            <c:strRef>
              <c:f>'Figure 2.4'!$B$21</c:f>
              <c:strCache>
                <c:ptCount val="1"/>
                <c:pt idx="0">
                  <c:v>Historical</c:v>
                </c:pt>
              </c:strCache>
            </c:strRef>
          </c:tx>
          <c:spPr>
            <a:ln>
              <a:solidFill>
                <a:srgbClr val="BFD72E"/>
              </a:solidFill>
            </a:ln>
          </c:spPr>
          <c:marker>
            <c:symbol val="none"/>
          </c:marker>
          <c:cat>
            <c:numRef>
              <c:f>'Figure 2.4'!$C$5:$DI$5</c:f>
              <c:numCache>
                <c:formatCode>General</c:formatCode>
                <c:ptCount val="11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  <c:pt idx="33">
                  <c:v>2023</c:v>
                </c:pt>
                <c:pt idx="34">
                  <c:v>2024</c:v>
                </c:pt>
                <c:pt idx="35">
                  <c:v>2025</c:v>
                </c:pt>
                <c:pt idx="36">
                  <c:v>2026</c:v>
                </c:pt>
                <c:pt idx="37">
                  <c:v>2027</c:v>
                </c:pt>
                <c:pt idx="38">
                  <c:v>2028</c:v>
                </c:pt>
                <c:pt idx="39">
                  <c:v>2029</c:v>
                </c:pt>
                <c:pt idx="40">
                  <c:v>2030</c:v>
                </c:pt>
                <c:pt idx="41">
                  <c:v>2031</c:v>
                </c:pt>
                <c:pt idx="42">
                  <c:v>2032</c:v>
                </c:pt>
                <c:pt idx="43">
                  <c:v>2033</c:v>
                </c:pt>
                <c:pt idx="44">
                  <c:v>2034</c:v>
                </c:pt>
                <c:pt idx="45">
                  <c:v>2035</c:v>
                </c:pt>
                <c:pt idx="46">
                  <c:v>2036</c:v>
                </c:pt>
                <c:pt idx="47">
                  <c:v>2037</c:v>
                </c:pt>
                <c:pt idx="48">
                  <c:v>2038</c:v>
                </c:pt>
                <c:pt idx="49">
                  <c:v>2039</c:v>
                </c:pt>
                <c:pt idx="50">
                  <c:v>2040</c:v>
                </c:pt>
                <c:pt idx="51">
                  <c:v>2041</c:v>
                </c:pt>
                <c:pt idx="52">
                  <c:v>2042</c:v>
                </c:pt>
                <c:pt idx="53">
                  <c:v>2043</c:v>
                </c:pt>
                <c:pt idx="54">
                  <c:v>2044</c:v>
                </c:pt>
                <c:pt idx="55">
                  <c:v>2045</c:v>
                </c:pt>
                <c:pt idx="56">
                  <c:v>2046</c:v>
                </c:pt>
                <c:pt idx="57">
                  <c:v>2047</c:v>
                </c:pt>
                <c:pt idx="58">
                  <c:v>2048</c:v>
                </c:pt>
                <c:pt idx="59">
                  <c:v>2049</c:v>
                </c:pt>
                <c:pt idx="60">
                  <c:v>2050</c:v>
                </c:pt>
                <c:pt idx="61">
                  <c:v>2051</c:v>
                </c:pt>
                <c:pt idx="62">
                  <c:v>2052</c:v>
                </c:pt>
                <c:pt idx="63">
                  <c:v>2053</c:v>
                </c:pt>
                <c:pt idx="64">
                  <c:v>2054</c:v>
                </c:pt>
                <c:pt idx="65">
                  <c:v>2055</c:v>
                </c:pt>
                <c:pt idx="66">
                  <c:v>2056</c:v>
                </c:pt>
                <c:pt idx="67">
                  <c:v>2057</c:v>
                </c:pt>
                <c:pt idx="68">
                  <c:v>2058</c:v>
                </c:pt>
                <c:pt idx="69">
                  <c:v>2059</c:v>
                </c:pt>
                <c:pt idx="70">
                  <c:v>2060</c:v>
                </c:pt>
                <c:pt idx="71">
                  <c:v>2061</c:v>
                </c:pt>
                <c:pt idx="72">
                  <c:v>2062</c:v>
                </c:pt>
                <c:pt idx="73">
                  <c:v>2063</c:v>
                </c:pt>
                <c:pt idx="74">
                  <c:v>2064</c:v>
                </c:pt>
                <c:pt idx="75">
                  <c:v>2065</c:v>
                </c:pt>
                <c:pt idx="76">
                  <c:v>2066</c:v>
                </c:pt>
                <c:pt idx="77">
                  <c:v>2067</c:v>
                </c:pt>
                <c:pt idx="78">
                  <c:v>2068</c:v>
                </c:pt>
                <c:pt idx="79">
                  <c:v>2069</c:v>
                </c:pt>
                <c:pt idx="80">
                  <c:v>2070</c:v>
                </c:pt>
                <c:pt idx="81">
                  <c:v>2071</c:v>
                </c:pt>
                <c:pt idx="82">
                  <c:v>2072</c:v>
                </c:pt>
                <c:pt idx="83">
                  <c:v>2073</c:v>
                </c:pt>
                <c:pt idx="84">
                  <c:v>2074</c:v>
                </c:pt>
                <c:pt idx="85">
                  <c:v>2075</c:v>
                </c:pt>
                <c:pt idx="86">
                  <c:v>2076</c:v>
                </c:pt>
                <c:pt idx="87">
                  <c:v>2077</c:v>
                </c:pt>
                <c:pt idx="88">
                  <c:v>2078</c:v>
                </c:pt>
                <c:pt idx="89">
                  <c:v>2079</c:v>
                </c:pt>
                <c:pt idx="90">
                  <c:v>2080</c:v>
                </c:pt>
                <c:pt idx="91">
                  <c:v>2081</c:v>
                </c:pt>
                <c:pt idx="92">
                  <c:v>2082</c:v>
                </c:pt>
                <c:pt idx="93">
                  <c:v>2083</c:v>
                </c:pt>
                <c:pt idx="94">
                  <c:v>2084</c:v>
                </c:pt>
                <c:pt idx="95">
                  <c:v>2085</c:v>
                </c:pt>
                <c:pt idx="96">
                  <c:v>2086</c:v>
                </c:pt>
                <c:pt idx="97">
                  <c:v>2087</c:v>
                </c:pt>
                <c:pt idx="98">
                  <c:v>2088</c:v>
                </c:pt>
                <c:pt idx="99">
                  <c:v>2089</c:v>
                </c:pt>
                <c:pt idx="100">
                  <c:v>2090</c:v>
                </c:pt>
                <c:pt idx="101">
                  <c:v>2091</c:v>
                </c:pt>
                <c:pt idx="102">
                  <c:v>2092</c:v>
                </c:pt>
                <c:pt idx="103">
                  <c:v>2093</c:v>
                </c:pt>
                <c:pt idx="104">
                  <c:v>2094</c:v>
                </c:pt>
                <c:pt idx="105">
                  <c:v>2095</c:v>
                </c:pt>
                <c:pt idx="106">
                  <c:v>2096</c:v>
                </c:pt>
                <c:pt idx="107">
                  <c:v>2097</c:v>
                </c:pt>
                <c:pt idx="108">
                  <c:v>2098</c:v>
                </c:pt>
                <c:pt idx="109">
                  <c:v>2099</c:v>
                </c:pt>
                <c:pt idx="110">
                  <c:v>2100</c:v>
                </c:pt>
              </c:numCache>
            </c:numRef>
          </c:cat>
          <c:val>
            <c:numRef>
              <c:f>'Figure 2.4'!$C$21:$DI$21</c:f>
              <c:numCache>
                <c:formatCode>0</c:formatCode>
                <c:ptCount val="111"/>
                <c:pt idx="0">
                  <c:v>36.748064999999997</c:v>
                </c:pt>
                <c:pt idx="1">
                  <c:v>37.264150999999998</c:v>
                </c:pt>
                <c:pt idx="2">
                  <c:v>37.616524669999997</c:v>
                </c:pt>
                <c:pt idx="3">
                  <c:v>37.92076067</c:v>
                </c:pt>
                <c:pt idx="4">
                  <c:v>38.435746999999999</c:v>
                </c:pt>
                <c:pt idx="5">
                  <c:v>39.259474670000003</c:v>
                </c:pt>
                <c:pt idx="6">
                  <c:v>39.795827330000002</c:v>
                </c:pt>
                <c:pt idx="7">
                  <c:v>41.887240329999997</c:v>
                </c:pt>
                <c:pt idx="8">
                  <c:v>39.87615967</c:v>
                </c:pt>
                <c:pt idx="9">
                  <c:v>40.046947000000003</c:v>
                </c:pt>
                <c:pt idx="10">
                  <c:v>40.700070330000003</c:v>
                </c:pt>
                <c:pt idx="11">
                  <c:v>41.01787333</c:v>
                </c:pt>
                <c:pt idx="12">
                  <c:v>41.867497</c:v>
                </c:pt>
                <c:pt idx="13">
                  <c:v>43.052419329999999</c:v>
                </c:pt>
                <c:pt idx="14">
                  <c:v>44.841736330000003</c:v>
                </c:pt>
                <c:pt idx="15">
                  <c:v>46.132747999999999</c:v>
                </c:pt>
                <c:pt idx="16">
                  <c:v>47.806795000000001</c:v>
                </c:pt>
                <c:pt idx="17">
                  <c:v>48.320772669999997</c:v>
                </c:pt>
                <c:pt idx="18">
                  <c:v>48.670226</c:v>
                </c:pt>
                <c:pt idx="19">
                  <c:v>48.601821999999999</c:v>
                </c:pt>
                <c:pt idx="20">
                  <c:v>50.521039330000001</c:v>
                </c:pt>
                <c:pt idx="21">
                  <c:v>51.774640329999997</c:v>
                </c:pt>
                <c:pt idx="22">
                  <c:v>52.342492999999997</c:v>
                </c:pt>
                <c:pt idx="23">
                  <c:v>52.829196670000002</c:v>
                </c:pt>
                <c:pt idx="24">
                  <c:v>53.694712330000002</c:v>
                </c:pt>
                <c:pt idx="25">
                  <c:v>54.140247330000001</c:v>
                </c:pt>
                <c:pt idx="26">
                  <c:v>54.055028720000003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F2E-4D28-BBBC-8339ECA5D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104936"/>
        <c:axId val="123105328"/>
      </c:lineChart>
      <c:catAx>
        <c:axId val="123104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-5400000" vert="horz"/>
          <a:lstStyle/>
          <a:p>
            <a:pPr>
              <a:defRPr/>
            </a:pPr>
            <a:endParaRPr lang="en-US"/>
          </a:p>
        </c:txPr>
        <c:crossAx val="123105328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23105328"/>
        <c:scaling>
          <c:orientation val="minMax"/>
          <c:max val="65"/>
          <c:min val="-20"/>
        </c:scaling>
        <c:delete val="0"/>
        <c:axPos val="l"/>
        <c:majorGridlines>
          <c:spPr>
            <a:ln>
              <a:solidFill>
                <a:srgbClr val="5C5C5C">
                  <a:lumMod val="40000"/>
                  <a:lumOff val="60000"/>
                </a:srgbClr>
              </a:solidFill>
              <a:prstDash val="solid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Greenhouse gas emissions (GtCO2e/yr)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spPr>
          <a:ln>
            <a:noFill/>
            <a:prstDash val="sysDot"/>
          </a:ln>
        </c:spPr>
        <c:crossAx val="123104936"/>
        <c:crosses val="autoZero"/>
        <c:crossBetween val="between"/>
      </c:valAx>
      <c:valAx>
        <c:axId val="123105720"/>
        <c:scaling>
          <c:orientation val="minMax"/>
        </c:scaling>
        <c:delete val="1"/>
        <c:axPos val="r"/>
        <c:numFmt formatCode="0" sourceLinked="1"/>
        <c:majorTickMark val="out"/>
        <c:minorTickMark val="none"/>
        <c:tickLblPos val="nextTo"/>
        <c:crossAx val="123106112"/>
        <c:crosses val="max"/>
        <c:crossBetween val="between"/>
      </c:valAx>
      <c:catAx>
        <c:axId val="123106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105720"/>
        <c:crosses val="autoZero"/>
        <c:auto val="1"/>
        <c:lblAlgn val="ctr"/>
        <c:lblOffset val="100"/>
        <c:noMultiLvlLbl val="0"/>
      </c:catAx>
      <c:spPr>
        <a:ln>
          <a:noFill/>
        </a:ln>
      </c:spPr>
    </c:plotArea>
    <c:legend>
      <c:legendPos val="r"/>
      <c:legendEntry>
        <c:idx val="1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898456597222222"/>
          <c:y val="8.7579084967320267E-2"/>
          <c:w val="0.21015434027777777"/>
          <c:h val="0.71958104575163395"/>
        </c:manualLayout>
      </c:layout>
      <c:overlay val="0"/>
    </c:legend>
    <c:plotVisOnly val="1"/>
    <c:dispBlanksAs val="span"/>
    <c:showDLblsOverMax val="0"/>
  </c:chart>
  <c:spPr>
    <a:ln>
      <a:noFill/>
    </a:ln>
  </c:spPr>
  <c:txPr>
    <a:bodyPr/>
    <a:lstStyle/>
    <a:p>
      <a:pPr>
        <a:defRPr sz="14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a.Optimal Emissions (GtCO</a:t>
            </a:r>
            <a:r>
              <a:rPr lang="en-GB" baseline="-25000"/>
              <a:t>2</a:t>
            </a:r>
            <a:r>
              <a:rPr lang="en-GB"/>
              <a:t>) 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D9-488A-98AA-AD2E1ECE2E49}"/>
            </c:ext>
          </c:extLst>
        </c:ser>
        <c:ser>
          <c:idx val="1"/>
          <c:order val="1"/>
          <c:tx>
            <c:strRef>
              <c:f>Compare!$A$3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Compare!$B$3:$AC$3</c:f>
              <c:numCache>
                <c:formatCode>General</c:formatCode>
                <c:ptCount val="28"/>
                <c:pt idx="0">
                  <c:v>38.3403846239</c:v>
                </c:pt>
                <c:pt idx="1">
                  <c:v>35.402466916800002</c:v>
                </c:pt>
                <c:pt idx="2">
                  <c:v>37.142261739600002</c:v>
                </c:pt>
                <c:pt idx="3">
                  <c:v>38.556721860499998</c:v>
                </c:pt>
                <c:pt idx="4">
                  <c:v>39.603887395500003</c:v>
                </c:pt>
                <c:pt idx="5">
                  <c:v>40.2502862296</c:v>
                </c:pt>
                <c:pt idx="6">
                  <c:v>40.470221491099998</c:v>
                </c:pt>
                <c:pt idx="7">
                  <c:v>40.2450220765</c:v>
                </c:pt>
                <c:pt idx="8">
                  <c:v>39.562300826799998</c:v>
                </c:pt>
                <c:pt idx="9">
                  <c:v>38.415247662100001</c:v>
                </c:pt>
                <c:pt idx="10">
                  <c:v>36.801972520600003</c:v>
                </c:pt>
                <c:pt idx="11">
                  <c:v>34.724902536800002</c:v>
                </c:pt>
                <c:pt idx="12">
                  <c:v>32.190230124300001</c:v>
                </c:pt>
                <c:pt idx="13">
                  <c:v>29.207400591300001</c:v>
                </c:pt>
                <c:pt idx="14">
                  <c:v>25.7886184539</c:v>
                </c:pt>
                <c:pt idx="15">
                  <c:v>21.948337130700001</c:v>
                </c:pt>
                <c:pt idx="16">
                  <c:v>17.702673402399999</c:v>
                </c:pt>
                <c:pt idx="17">
                  <c:v>13.0686482195</c:v>
                </c:pt>
                <c:pt idx="18">
                  <c:v>8.0618755755000002</c:v>
                </c:pt>
                <c:pt idx="19">
                  <c:v>2.6986951884999999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D9-488A-98AA-AD2E1ECE2E49}"/>
            </c:ext>
          </c:extLst>
        </c:ser>
        <c:ser>
          <c:idx val="3"/>
          <c:order val="2"/>
          <c:tx>
            <c:strRef>
              <c:f>Compare!$A$6</c:f>
              <c:strCache>
                <c:ptCount val="1"/>
                <c:pt idx="0">
                  <c:v>Optimal -Weitzman damage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Compare!$B$6:$AC$6</c:f>
              <c:numCache>
                <c:formatCode>General</c:formatCode>
                <c:ptCount val="28"/>
                <c:pt idx="0">
                  <c:v>38.3403846239</c:v>
                </c:pt>
                <c:pt idx="1">
                  <c:v>31.960227153999998</c:v>
                </c:pt>
                <c:pt idx="2">
                  <c:v>32.660252740600001</c:v>
                </c:pt>
                <c:pt idx="3">
                  <c:v>32.824485945399999</c:v>
                </c:pt>
                <c:pt idx="4">
                  <c:v>32.3856804817</c:v>
                </c:pt>
                <c:pt idx="5">
                  <c:v>31.2896612921</c:v>
                </c:pt>
                <c:pt idx="6">
                  <c:v>29.4958660448</c:v>
                </c:pt>
                <c:pt idx="7">
                  <c:v>26.977766622899999</c:v>
                </c:pt>
                <c:pt idx="8">
                  <c:v>23.722861819199998</c:v>
                </c:pt>
                <c:pt idx="9">
                  <c:v>19.7318365257</c:v>
                </c:pt>
                <c:pt idx="10">
                  <c:v>15.0163814571</c:v>
                </c:pt>
                <c:pt idx="11">
                  <c:v>9.5950454729000008</c:v>
                </c:pt>
                <c:pt idx="12">
                  <c:v>3.4863061596999998</c:v>
                </c:pt>
                <c:pt idx="13">
                  <c:v>0.53117284799999998</c:v>
                </c:pt>
                <c:pt idx="14">
                  <c:v>0.47008797050000001</c:v>
                </c:pt>
                <c:pt idx="15">
                  <c:v>0.41602785390000002</c:v>
                </c:pt>
                <c:pt idx="16">
                  <c:v>0.3681846507</c:v>
                </c:pt>
                <c:pt idx="17">
                  <c:v>0.32584341579999998</c:v>
                </c:pt>
                <c:pt idx="18">
                  <c:v>0.28837142300000002</c:v>
                </c:pt>
                <c:pt idx="19">
                  <c:v>0.25520870940000001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D9-488A-98AA-AD2E1ECE2E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021208"/>
        <c:axId val="520026128"/>
      </c:lineChart>
      <c:catAx>
        <c:axId val="52002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6128"/>
        <c:crosses val="autoZero"/>
        <c:auto val="1"/>
        <c:lblAlgn val="ctr"/>
        <c:lblOffset val="100"/>
        <c:noMultiLvlLbl val="0"/>
      </c:catAx>
      <c:valAx>
        <c:axId val="5200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5-4726-847A-2D23D84DB994}"/>
            </c:ext>
          </c:extLst>
        </c:ser>
        <c:ser>
          <c:idx val="1"/>
          <c:order val="1"/>
          <c:tx>
            <c:strRef>
              <c:f>Compare!$A$25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Compare!$B$25:$AC$25</c:f>
              <c:numCache>
                <c:formatCode>0.00%</c:formatCode>
                <c:ptCount val="28"/>
                <c:pt idx="0">
                  <c:v>1.7051E-3</c:v>
                </c:pt>
                <c:pt idx="1">
                  <c:v>2.4377627999999998E-3</c:v>
                </c:pt>
                <c:pt idx="2">
                  <c:v>3.3101098000000002E-3</c:v>
                </c:pt>
                <c:pt idx="3">
                  <c:v>4.3240555999999996E-3</c:v>
                </c:pt>
                <c:pt idx="4">
                  <c:v>5.4795019000000002E-3</c:v>
                </c:pt>
                <c:pt idx="5">
                  <c:v>6.7739085000000001E-3</c:v>
                </c:pt>
                <c:pt idx="6">
                  <c:v>8.2020183000000007E-3</c:v>
                </c:pt>
                <c:pt idx="7">
                  <c:v>9.7557306999999996E-3</c:v>
                </c:pt>
                <c:pt idx="8">
                  <c:v>1.14241073E-2</c:v>
                </c:pt>
                <c:pt idx="9">
                  <c:v>1.3193484700000001E-2</c:v>
                </c:pt>
                <c:pt idx="10">
                  <c:v>1.5047672E-2</c:v>
                </c:pt>
                <c:pt idx="11">
                  <c:v>1.6968204300000001E-2</c:v>
                </c:pt>
                <c:pt idx="12">
                  <c:v>1.8934631100000002E-2</c:v>
                </c:pt>
                <c:pt idx="13">
                  <c:v>2.0924818099999999E-2</c:v>
                </c:pt>
                <c:pt idx="14">
                  <c:v>2.2915246399999999E-2</c:v>
                </c:pt>
                <c:pt idx="15">
                  <c:v>2.4881294500000001E-2</c:v>
                </c:pt>
                <c:pt idx="16">
                  <c:v>2.6797494200000001E-2</c:v>
                </c:pt>
                <c:pt idx="17">
                  <c:v>2.8637750100000001E-2</c:v>
                </c:pt>
                <c:pt idx="18">
                  <c:v>3.0325482500000001E-2</c:v>
                </c:pt>
                <c:pt idx="19">
                  <c:v>3.1836572799999997E-2</c:v>
                </c:pt>
                <c:pt idx="20">
                  <c:v>3.3147349499999999E-2</c:v>
                </c:pt>
                <c:pt idx="21">
                  <c:v>3.4266469600000002E-2</c:v>
                </c:pt>
                <c:pt idx="22">
                  <c:v>3.5225371399999997E-2</c:v>
                </c:pt>
                <c:pt idx="23">
                  <c:v>3.6049443200000003E-2</c:v>
                </c:pt>
                <c:pt idx="24">
                  <c:v>3.6759281400000003E-2</c:v>
                </c:pt>
                <c:pt idx="25">
                  <c:v>3.7371719900000003E-2</c:v>
                </c:pt>
                <c:pt idx="26">
                  <c:v>3.7900638100000002E-2</c:v>
                </c:pt>
                <c:pt idx="27">
                  <c:v>3.8357583799999997E-2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5-4726-847A-2D23D84DB994}"/>
            </c:ext>
          </c:extLst>
        </c:ser>
        <c:ser>
          <c:idx val="3"/>
          <c:order val="2"/>
          <c:tx>
            <c:strRef>
              <c:f>Compare!$A$28</c:f>
              <c:strCache>
                <c:ptCount val="1"/>
                <c:pt idx="0">
                  <c:v>Optimal -Weitzman damage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Compare!$B$28:$AC$28</c:f>
              <c:numCache>
                <c:formatCode>0.00%</c:formatCode>
                <c:ptCount val="28"/>
                <c:pt idx="0">
                  <c:v>1.7246557000000001E-3</c:v>
                </c:pt>
                <c:pt idx="1">
                  <c:v>2.4671177999999998E-3</c:v>
                </c:pt>
                <c:pt idx="2">
                  <c:v>3.3396818E-3</c:v>
                </c:pt>
                <c:pt idx="3">
                  <c:v>4.3433971999999998E-3</c:v>
                </c:pt>
                <c:pt idx="4">
                  <c:v>5.4799126999999998E-3</c:v>
                </c:pt>
                <c:pt idx="5">
                  <c:v>6.7515698000000001E-3</c:v>
                </c:pt>
                <c:pt idx="6">
                  <c:v>8.1611999000000008E-3</c:v>
                </c:pt>
                <c:pt idx="7">
                  <c:v>9.7112011000000005E-3</c:v>
                </c:pt>
                <c:pt idx="8">
                  <c:v>1.1401520199999999E-2</c:v>
                </c:pt>
                <c:pt idx="9">
                  <c:v>1.3226349E-2</c:v>
                </c:pt>
                <c:pt idx="10">
                  <c:v>1.51696456E-2</c:v>
                </c:pt>
                <c:pt idx="11">
                  <c:v>1.71999756E-2</c:v>
                </c:pt>
                <c:pt idx="12">
                  <c:v>1.9265530199999999E-2</c:v>
                </c:pt>
                <c:pt idx="13">
                  <c:v>2.1290412799999998E-2</c:v>
                </c:pt>
                <c:pt idx="14">
                  <c:v>2.3236116599999999E-2</c:v>
                </c:pt>
                <c:pt idx="15">
                  <c:v>2.5110636799999999E-2</c:v>
                </c:pt>
                <c:pt idx="16">
                  <c:v>2.6921844399999999E-2</c:v>
                </c:pt>
                <c:pt idx="17">
                  <c:v>2.8677172300000001E-2</c:v>
                </c:pt>
                <c:pt idx="18">
                  <c:v>3.02861564E-2</c:v>
                </c:pt>
                <c:pt idx="19">
                  <c:v>3.1751945599999998E-2</c:v>
                </c:pt>
                <c:pt idx="20">
                  <c:v>3.3079788999999998E-2</c:v>
                </c:pt>
                <c:pt idx="21">
                  <c:v>3.4276452700000001E-2</c:v>
                </c:pt>
                <c:pt idx="22">
                  <c:v>3.53497199E-2</c:v>
                </c:pt>
                <c:pt idx="23">
                  <c:v>3.6307974899999998E-2</c:v>
                </c:pt>
                <c:pt idx="24">
                  <c:v>3.71598686E-2</c:v>
                </c:pt>
                <c:pt idx="25">
                  <c:v>3.7914056000000002E-2</c:v>
                </c:pt>
                <c:pt idx="26">
                  <c:v>3.85789988E-2</c:v>
                </c:pt>
                <c:pt idx="27">
                  <c:v>3.9162821600000002E-2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5-4726-847A-2D23D84DB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1217416"/>
        <c:axId val="831217088"/>
      </c:lineChart>
      <c:catAx>
        <c:axId val="83121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088"/>
        <c:crosses val="autoZero"/>
        <c:auto val="1"/>
        <c:lblAlgn val="ctr"/>
        <c:lblOffset val="100"/>
        <c:noMultiLvlLbl val="0"/>
      </c:catAx>
      <c:valAx>
        <c:axId val="831217088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87-4285-97B6-CD69C8A9C994}"/>
            </c:ext>
          </c:extLst>
        </c:ser>
        <c:ser>
          <c:idx val="1"/>
          <c:order val="1"/>
          <c:tx>
            <c:strRef>
              <c:f>Compare!$A$25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Compare!$B$25:$AC$25</c:f>
              <c:numCache>
                <c:formatCode>0.00%</c:formatCode>
                <c:ptCount val="28"/>
                <c:pt idx="0">
                  <c:v>1.7051E-3</c:v>
                </c:pt>
                <c:pt idx="1">
                  <c:v>2.4377627999999998E-3</c:v>
                </c:pt>
                <c:pt idx="2">
                  <c:v>3.3101098000000002E-3</c:v>
                </c:pt>
                <c:pt idx="3">
                  <c:v>4.3240555999999996E-3</c:v>
                </c:pt>
                <c:pt idx="4">
                  <c:v>5.4795019000000002E-3</c:v>
                </c:pt>
                <c:pt idx="5">
                  <c:v>6.7739085000000001E-3</c:v>
                </c:pt>
                <c:pt idx="6">
                  <c:v>8.2020183000000007E-3</c:v>
                </c:pt>
                <c:pt idx="7">
                  <c:v>9.7557306999999996E-3</c:v>
                </c:pt>
                <c:pt idx="8">
                  <c:v>1.14241073E-2</c:v>
                </c:pt>
                <c:pt idx="9">
                  <c:v>1.3193484700000001E-2</c:v>
                </c:pt>
                <c:pt idx="10">
                  <c:v>1.5047672E-2</c:v>
                </c:pt>
                <c:pt idx="11">
                  <c:v>1.6968204300000001E-2</c:v>
                </c:pt>
                <c:pt idx="12">
                  <c:v>1.8934631100000002E-2</c:v>
                </c:pt>
                <c:pt idx="13">
                  <c:v>2.0924818099999999E-2</c:v>
                </c:pt>
                <c:pt idx="14">
                  <c:v>2.2915246399999999E-2</c:v>
                </c:pt>
                <c:pt idx="15">
                  <c:v>2.4881294500000001E-2</c:v>
                </c:pt>
                <c:pt idx="16">
                  <c:v>2.6797494200000001E-2</c:v>
                </c:pt>
                <c:pt idx="17">
                  <c:v>2.8637750100000001E-2</c:v>
                </c:pt>
                <c:pt idx="18">
                  <c:v>3.0325482500000001E-2</c:v>
                </c:pt>
                <c:pt idx="19">
                  <c:v>3.1836572799999997E-2</c:v>
                </c:pt>
                <c:pt idx="20">
                  <c:v>3.3147349499999999E-2</c:v>
                </c:pt>
                <c:pt idx="21">
                  <c:v>3.4266469600000002E-2</c:v>
                </c:pt>
                <c:pt idx="22">
                  <c:v>3.5225371399999997E-2</c:v>
                </c:pt>
                <c:pt idx="23">
                  <c:v>3.6049443200000003E-2</c:v>
                </c:pt>
                <c:pt idx="24">
                  <c:v>3.6759281400000003E-2</c:v>
                </c:pt>
                <c:pt idx="25">
                  <c:v>3.7371719900000003E-2</c:v>
                </c:pt>
                <c:pt idx="26">
                  <c:v>3.7900638100000002E-2</c:v>
                </c:pt>
                <c:pt idx="27">
                  <c:v>3.8357583799999997E-2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87-4285-97B6-CD69C8A9C994}"/>
            </c:ext>
          </c:extLst>
        </c:ser>
        <c:ser>
          <c:idx val="3"/>
          <c:order val="2"/>
          <c:tx>
            <c:strRef>
              <c:f>Compare!$A$27</c:f>
              <c:strCache>
                <c:ptCount val="1"/>
                <c:pt idx="0">
                  <c:v>Optimal - 10*Standard damage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Compare!$B$27:$AC$27</c:f>
              <c:numCache>
                <c:formatCode>0.00%</c:formatCode>
                <c:ptCount val="28"/>
                <c:pt idx="0">
                  <c:v>1.7051E-2</c:v>
                </c:pt>
                <c:pt idx="1">
                  <c:v>2.4377628200000001E-2</c:v>
                </c:pt>
                <c:pt idx="2">
                  <c:v>3.2045885900000001E-2</c:v>
                </c:pt>
                <c:pt idx="3">
                  <c:v>3.9762307599999998E-2</c:v>
                </c:pt>
                <c:pt idx="4">
                  <c:v>4.7230452899999997E-2</c:v>
                </c:pt>
                <c:pt idx="5">
                  <c:v>5.4262582599999998E-2</c:v>
                </c:pt>
                <c:pt idx="6">
                  <c:v>6.0866342800000001E-2</c:v>
                </c:pt>
                <c:pt idx="7">
                  <c:v>6.7066874900000004E-2</c:v>
                </c:pt>
                <c:pt idx="8">
                  <c:v>7.2896119100000004E-2</c:v>
                </c:pt>
                <c:pt idx="9">
                  <c:v>7.8387587600000003E-2</c:v>
                </c:pt>
                <c:pt idx="10">
                  <c:v>8.3573921600000003E-2</c:v>
                </c:pt>
                <c:pt idx="11">
                  <c:v>8.8485842199999998E-2</c:v>
                </c:pt>
                <c:pt idx="12">
                  <c:v>9.3151778700000007E-2</c:v>
                </c:pt>
                <c:pt idx="13">
                  <c:v>9.75978136E-2</c:v>
                </c:pt>
                <c:pt idx="14">
                  <c:v>0.10184776769999999</c:v>
                </c:pt>
                <c:pt idx="15">
                  <c:v>0.10592333800000001</c:v>
                </c:pt>
                <c:pt idx="16">
                  <c:v>0.1098442514</c:v>
                </c:pt>
                <c:pt idx="17">
                  <c:v>0.11362841680000001</c:v>
                </c:pt>
                <c:pt idx="18">
                  <c:v>0.11698124159999999</c:v>
                </c:pt>
                <c:pt idx="19">
                  <c:v>0.11994493000000001</c:v>
                </c:pt>
                <c:pt idx="20">
                  <c:v>0.12255905290000001</c:v>
                </c:pt>
                <c:pt idx="21">
                  <c:v>0.1248602457</c:v>
                </c:pt>
                <c:pt idx="22">
                  <c:v>0.12688209519999999</c:v>
                </c:pt>
                <c:pt idx="23">
                  <c:v>0.12865515629999999</c:v>
                </c:pt>
                <c:pt idx="24">
                  <c:v>0.13020705299999999</c:v>
                </c:pt>
                <c:pt idx="25">
                  <c:v>0.1315626339</c:v>
                </c:pt>
                <c:pt idx="26">
                  <c:v>0.13274415880000001</c:v>
                </c:pt>
                <c:pt idx="27">
                  <c:v>0.13377149939999999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87-4285-97B6-CD69C8A9C994}"/>
            </c:ext>
          </c:extLst>
        </c:ser>
        <c:ser>
          <c:idx val="4"/>
          <c:order val="3"/>
          <c:tx>
            <c:strRef>
              <c:f>Compare!$A$28</c:f>
              <c:strCache>
                <c:ptCount val="1"/>
                <c:pt idx="0">
                  <c:v>Optimal -Weitzman damage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Compare!$B$28:$AC$28</c:f>
              <c:numCache>
                <c:formatCode>0.00%</c:formatCode>
                <c:ptCount val="28"/>
                <c:pt idx="0">
                  <c:v>1.7246557000000001E-3</c:v>
                </c:pt>
                <c:pt idx="1">
                  <c:v>2.4671177999999998E-3</c:v>
                </c:pt>
                <c:pt idx="2">
                  <c:v>3.3396818E-3</c:v>
                </c:pt>
                <c:pt idx="3">
                  <c:v>4.3433971999999998E-3</c:v>
                </c:pt>
                <c:pt idx="4">
                  <c:v>5.4799126999999998E-3</c:v>
                </c:pt>
                <c:pt idx="5">
                  <c:v>6.7515698000000001E-3</c:v>
                </c:pt>
                <c:pt idx="6">
                  <c:v>8.1611999000000008E-3</c:v>
                </c:pt>
                <c:pt idx="7">
                  <c:v>9.7112011000000005E-3</c:v>
                </c:pt>
                <c:pt idx="8">
                  <c:v>1.1401520199999999E-2</c:v>
                </c:pt>
                <c:pt idx="9">
                  <c:v>1.3226349E-2</c:v>
                </c:pt>
                <c:pt idx="10">
                  <c:v>1.51696456E-2</c:v>
                </c:pt>
                <c:pt idx="11">
                  <c:v>1.71999756E-2</c:v>
                </c:pt>
                <c:pt idx="12">
                  <c:v>1.9265530199999999E-2</c:v>
                </c:pt>
                <c:pt idx="13">
                  <c:v>2.1290412799999998E-2</c:v>
                </c:pt>
                <c:pt idx="14">
                  <c:v>2.3236116599999999E-2</c:v>
                </c:pt>
                <c:pt idx="15">
                  <c:v>2.5110636799999999E-2</c:v>
                </c:pt>
                <c:pt idx="16">
                  <c:v>2.6921844399999999E-2</c:v>
                </c:pt>
                <c:pt idx="17">
                  <c:v>2.8677172300000001E-2</c:v>
                </c:pt>
                <c:pt idx="18">
                  <c:v>3.02861564E-2</c:v>
                </c:pt>
                <c:pt idx="19">
                  <c:v>3.1751945599999998E-2</c:v>
                </c:pt>
                <c:pt idx="20">
                  <c:v>3.3079788999999998E-2</c:v>
                </c:pt>
                <c:pt idx="21">
                  <c:v>3.4276452700000001E-2</c:v>
                </c:pt>
                <c:pt idx="22">
                  <c:v>3.53497199E-2</c:v>
                </c:pt>
                <c:pt idx="23">
                  <c:v>3.6307974899999998E-2</c:v>
                </c:pt>
                <c:pt idx="24">
                  <c:v>3.71598686E-2</c:v>
                </c:pt>
                <c:pt idx="25">
                  <c:v>3.7914056000000002E-2</c:v>
                </c:pt>
                <c:pt idx="26">
                  <c:v>3.85789988E-2</c:v>
                </c:pt>
                <c:pt idx="27">
                  <c:v>3.9162821600000002E-2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587-4285-97B6-CD69C8A9C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8662368"/>
        <c:axId val="738669912"/>
      </c:lineChart>
      <c:catAx>
        <c:axId val="73866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669912"/>
        <c:crosses val="autoZero"/>
        <c:auto val="1"/>
        <c:lblAlgn val="ctr"/>
        <c:lblOffset val="100"/>
        <c:noMultiLvlLbl val="0"/>
      </c:catAx>
      <c:valAx>
        <c:axId val="738669912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66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 dirty="0" err="1"/>
              <a:t>a.Optimal</a:t>
            </a:r>
            <a:r>
              <a:rPr lang="en-GB" dirty="0"/>
              <a:t> Emissions (GtCO</a:t>
            </a:r>
            <a:r>
              <a:rPr lang="en-GB" baseline="-25000" dirty="0"/>
              <a:t>2</a:t>
            </a:r>
            <a:r>
              <a:rPr lang="en-GB" dirty="0"/>
              <a:t>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90-473D-80BE-75522B71ABD5}"/>
            </c:ext>
          </c:extLst>
        </c:ser>
        <c:ser>
          <c:idx val="1"/>
          <c:order val="1"/>
          <c:tx>
            <c:strRef>
              <c:f>Compare!$A$3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Compare!$B$3:$AC$3</c:f>
              <c:numCache>
                <c:formatCode>General</c:formatCode>
                <c:ptCount val="28"/>
                <c:pt idx="0">
                  <c:v>38.3403846239</c:v>
                </c:pt>
                <c:pt idx="1">
                  <c:v>35.402466916800002</c:v>
                </c:pt>
                <c:pt idx="2">
                  <c:v>37.142261739600002</c:v>
                </c:pt>
                <c:pt idx="3">
                  <c:v>38.556721860499998</c:v>
                </c:pt>
                <c:pt idx="4">
                  <c:v>39.603887395500003</c:v>
                </c:pt>
                <c:pt idx="5">
                  <c:v>40.2502862296</c:v>
                </c:pt>
                <c:pt idx="6">
                  <c:v>40.470221491099998</c:v>
                </c:pt>
                <c:pt idx="7">
                  <c:v>40.2450220765</c:v>
                </c:pt>
                <c:pt idx="8">
                  <c:v>39.562300826799998</c:v>
                </c:pt>
                <c:pt idx="9">
                  <c:v>38.415247662100001</c:v>
                </c:pt>
                <c:pt idx="10">
                  <c:v>36.801972520600003</c:v>
                </c:pt>
                <c:pt idx="11">
                  <c:v>34.724902536800002</c:v>
                </c:pt>
                <c:pt idx="12">
                  <c:v>32.190230124300001</c:v>
                </c:pt>
                <c:pt idx="13">
                  <c:v>29.207400591300001</c:v>
                </c:pt>
                <c:pt idx="14">
                  <c:v>25.7886184539</c:v>
                </c:pt>
                <c:pt idx="15">
                  <c:v>21.948337130700001</c:v>
                </c:pt>
                <c:pt idx="16">
                  <c:v>17.702673402399999</c:v>
                </c:pt>
                <c:pt idx="17">
                  <c:v>13.0686482195</c:v>
                </c:pt>
                <c:pt idx="18">
                  <c:v>8.0618755755000002</c:v>
                </c:pt>
                <c:pt idx="19">
                  <c:v>2.6986951884999999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90-473D-80BE-75522B71ABD5}"/>
            </c:ext>
          </c:extLst>
        </c:ser>
        <c:ser>
          <c:idx val="3"/>
          <c:order val="2"/>
          <c:tx>
            <c:strRef>
              <c:f>Compare!$A$5</c:f>
              <c:strCache>
                <c:ptCount val="1"/>
                <c:pt idx="0">
                  <c:v>Optimal - 10*Standard damage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Compare!$B$5:$AC$5</c:f>
              <c:numCache>
                <c:formatCode>General</c:formatCode>
                <c:ptCount val="28"/>
                <c:pt idx="0">
                  <c:v>38.3403846239</c:v>
                </c:pt>
                <c:pt idx="1">
                  <c:v>11.647577499500001</c:v>
                </c:pt>
                <c:pt idx="2">
                  <c:v>8.4721622685</c:v>
                </c:pt>
                <c:pt idx="3">
                  <c:v>4.3981983027</c:v>
                </c:pt>
                <c:pt idx="4">
                  <c:v>1.5949476415999999</c:v>
                </c:pt>
                <c:pt idx="5">
                  <c:v>1.4115286627999999</c:v>
                </c:pt>
                <c:pt idx="6">
                  <c:v>1.2492028665999999</c:v>
                </c:pt>
                <c:pt idx="7">
                  <c:v>1.1055445370000001</c:v>
                </c:pt>
                <c:pt idx="8">
                  <c:v>0.9784069152</c:v>
                </c:pt>
                <c:pt idx="9">
                  <c:v>0.86589011999999999</c:v>
                </c:pt>
                <c:pt idx="10">
                  <c:v>0.76631275619999994</c:v>
                </c:pt>
                <c:pt idx="11">
                  <c:v>0.67818678919999997</c:v>
                </c:pt>
                <c:pt idx="12">
                  <c:v>0.60019530840000002</c:v>
                </c:pt>
                <c:pt idx="13">
                  <c:v>0.53117284799999998</c:v>
                </c:pt>
                <c:pt idx="14">
                  <c:v>0.47008797050000001</c:v>
                </c:pt>
                <c:pt idx="15">
                  <c:v>0.41602785390000002</c:v>
                </c:pt>
                <c:pt idx="16">
                  <c:v>0.3681846507</c:v>
                </c:pt>
                <c:pt idx="17">
                  <c:v>0.32584341579999998</c:v>
                </c:pt>
                <c:pt idx="18">
                  <c:v>0.28837142300000002</c:v>
                </c:pt>
                <c:pt idx="19">
                  <c:v>0.25520870940000001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90-473D-80BE-75522B71ABD5}"/>
            </c:ext>
          </c:extLst>
        </c:ser>
        <c:ser>
          <c:idx val="4"/>
          <c:order val="3"/>
          <c:tx>
            <c:strRef>
              <c:f>Compare!$A$6</c:f>
              <c:strCache>
                <c:ptCount val="1"/>
                <c:pt idx="0">
                  <c:v>Optimal -Weitzman damage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Compare!$B$6:$AC$6</c:f>
              <c:numCache>
                <c:formatCode>General</c:formatCode>
                <c:ptCount val="28"/>
                <c:pt idx="0">
                  <c:v>38.3403846239</c:v>
                </c:pt>
                <c:pt idx="1">
                  <c:v>31.960227153999998</c:v>
                </c:pt>
                <c:pt idx="2">
                  <c:v>32.660252740600001</c:v>
                </c:pt>
                <c:pt idx="3">
                  <c:v>32.824485945399999</c:v>
                </c:pt>
                <c:pt idx="4">
                  <c:v>32.3856804817</c:v>
                </c:pt>
                <c:pt idx="5">
                  <c:v>31.2896612921</c:v>
                </c:pt>
                <c:pt idx="6">
                  <c:v>29.4958660448</c:v>
                </c:pt>
                <c:pt idx="7">
                  <c:v>26.977766622899999</c:v>
                </c:pt>
                <c:pt idx="8">
                  <c:v>23.722861819199998</c:v>
                </c:pt>
                <c:pt idx="9">
                  <c:v>19.7318365257</c:v>
                </c:pt>
                <c:pt idx="10">
                  <c:v>15.0163814571</c:v>
                </c:pt>
                <c:pt idx="11">
                  <c:v>9.5950454729000008</c:v>
                </c:pt>
                <c:pt idx="12">
                  <c:v>3.4863061596999998</c:v>
                </c:pt>
                <c:pt idx="13">
                  <c:v>0.53117284799999998</c:v>
                </c:pt>
                <c:pt idx="14">
                  <c:v>0.47008797050000001</c:v>
                </c:pt>
                <c:pt idx="15">
                  <c:v>0.41602785390000002</c:v>
                </c:pt>
                <c:pt idx="16">
                  <c:v>0.3681846507</c:v>
                </c:pt>
                <c:pt idx="17">
                  <c:v>0.32584341579999998</c:v>
                </c:pt>
                <c:pt idx="18">
                  <c:v>0.28837142300000002</c:v>
                </c:pt>
                <c:pt idx="19">
                  <c:v>0.25520870940000001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90-473D-80BE-75522B71A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8710912"/>
        <c:axId val="738703368"/>
      </c:lineChart>
      <c:catAx>
        <c:axId val="73871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703368"/>
        <c:crosses val="autoZero"/>
        <c:auto val="1"/>
        <c:lblAlgn val="ctr"/>
        <c:lblOffset val="100"/>
        <c:noMultiLvlLbl val="0"/>
      </c:catAx>
      <c:valAx>
        <c:axId val="73870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71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Marginal</a:t>
            </a:r>
            <a:r>
              <a:rPr lang="en-GB" baseline="0"/>
              <a:t> cost as function of time and deployment</a:t>
            </a:r>
            <a:endParaRPr lang="en-GB"/>
          </a:p>
        </c:rich>
      </c:tx>
      <c:overlay val="0"/>
      <c:spPr>
        <a:noFill/>
        <a:ln w="25400">
          <a:noFill/>
        </a:ln>
      </c:sp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6350">
          <a:noFill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>
        <c:manualLayout>
          <c:layoutTarget val="inner"/>
          <c:xMode val="edge"/>
          <c:yMode val="edge"/>
          <c:x val="5.3914260717410324E-2"/>
          <c:y val="0.25833803607569694"/>
          <c:w val="0.90286351706036749"/>
          <c:h val="0.64176727909011377"/>
        </c:manualLayout>
      </c:layout>
      <c:surface3DChart>
        <c:wireframe val="1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/>
          </c:spPr>
          <c:val>
            <c:numRef>
              <c:f>Sheet1!$E$18:$M$18</c:f>
              <c:numCache>
                <c:formatCode>General</c:formatCode>
                <c:ptCount val="9"/>
                <c:pt idx="0">
                  <c:v>5.9207310688602446</c:v>
                </c:pt>
                <c:pt idx="1">
                  <c:v>4.50500565287276</c:v>
                </c:pt>
                <c:pt idx="2">
                  <c:v>3.7449736929914885</c:v>
                </c:pt>
                <c:pt idx="3">
                  <c:v>3.2646155582528436</c:v>
                </c:pt>
                <c:pt idx="4">
                  <c:v>2.9309315787986852</c:v>
                </c:pt>
                <c:pt idx="5">
                  <c:v>2.6843267090347904</c:v>
                </c:pt>
                <c:pt idx="6">
                  <c:v>2.4939132018669548</c:v>
                </c:pt>
                <c:pt idx="7">
                  <c:v>2.3420044303183976</c:v>
                </c:pt>
                <c:pt idx="8">
                  <c:v>2.2177072743922337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BA-4FAC-A4E7-B903D15E3765}"/>
            </c:ext>
          </c:extLst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/>
          </c:spPr>
          <c:val>
            <c:numRef>
              <c:f>Sheet1!$E$19:$M$19</c:f>
              <c:numCache>
                <c:formatCode>General</c:formatCode>
                <c:ptCount val="9"/>
                <c:pt idx="0">
                  <c:v>4.3793320730938881</c:v>
                </c:pt>
                <c:pt idx="1">
                  <c:v>3.3773766219932102</c:v>
                </c:pt>
                <c:pt idx="2">
                  <c:v>2.83947700063012</c:v>
                </c:pt>
                <c:pt idx="3">
                  <c:v>2.4995117459650906</c:v>
                </c:pt>
                <c:pt idx="4">
                  <c:v>2.2633526162472299</c:v>
                </c:pt>
                <c:pt idx="5">
                  <c:v>2.0888222371655196</c:v>
                </c:pt>
                <c:pt idx="6">
                  <c:v>1.9540603339634532</c:v>
                </c:pt>
                <c:pt idx="7">
                  <c:v>1.8465494988790108</c:v>
                </c:pt>
                <c:pt idx="8">
                  <c:v>1.7585803125310613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BA-4FAC-A4E7-B903D15E3765}"/>
            </c:ext>
          </c:extLst>
        </c:ser>
        <c:ser>
          <c:idx val="2"/>
          <c:order val="2"/>
          <c:spPr>
            <a:ln w="9525" cap="rnd">
              <a:solidFill>
                <a:schemeClr val="accent3"/>
              </a:solidFill>
              <a:round/>
            </a:ln>
            <a:effectLst/>
          </c:spPr>
          <c:val>
            <c:numRef>
              <c:f>Sheet1!$E$20:$M$20</c:f>
              <c:numCache>
                <c:formatCode>General</c:formatCode>
                <c:ptCount val="9"/>
                <c:pt idx="0">
                  <c:v>3.4939020591357819</c:v>
                </c:pt>
                <c:pt idx="1">
                  <c:v>2.7276034112403549</c:v>
                </c:pt>
                <c:pt idx="2">
                  <c:v>2.3162161064443247</c:v>
                </c:pt>
                <c:pt idx="3">
                  <c:v>2.0562096214303915</c:v>
                </c:pt>
                <c:pt idx="4">
                  <c:v>1.8755943839044538</c:v>
                </c:pt>
                <c:pt idx="5">
                  <c:v>1.7421130067034305</c:v>
                </c:pt>
                <c:pt idx="6">
                  <c:v>1.6390466836467366</c:v>
                </c:pt>
                <c:pt idx="7">
                  <c:v>1.5568220623137083</c:v>
                </c:pt>
                <c:pt idx="8">
                  <c:v>1.4895429547637251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BA-4FAC-A4E7-B903D15E3765}"/>
            </c:ext>
          </c:extLst>
        </c:ser>
        <c:ser>
          <c:idx val="3"/>
          <c:order val="3"/>
          <c:spPr>
            <a:ln w="9525" cap="rnd">
              <a:solidFill>
                <a:schemeClr val="accent4"/>
              </a:solidFill>
              <a:round/>
            </a:ln>
            <a:effectLst/>
          </c:spPr>
          <c:val>
            <c:numRef>
              <c:f>Sheet1!$E$21:$M$21</c:f>
              <c:numCache>
                <c:formatCode>General</c:formatCode>
                <c:ptCount val="9"/>
                <c:pt idx="0">
                  <c:v>2.9226230513170877</c:v>
                </c:pt>
                <c:pt idx="1">
                  <c:v>2.307090261757311</c:v>
                </c:pt>
                <c:pt idx="2">
                  <c:v>1.9766415835480629</c:v>
                </c:pt>
                <c:pt idx="3">
                  <c:v>1.7677902206182168</c:v>
                </c:pt>
                <c:pt idx="4">
                  <c:v>1.6227102295511919</c:v>
                </c:pt>
                <c:pt idx="5">
                  <c:v>1.5154907209581936</c:v>
                </c:pt>
                <c:pt idx="6">
                  <c:v>1.4327022395808739</c:v>
                </c:pt>
                <c:pt idx="7">
                  <c:v>1.3666549476032408</c:v>
                </c:pt>
                <c:pt idx="8">
                  <c:v>1.3126127058962125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BA-4FAC-A4E7-B903D15E3765}"/>
            </c:ext>
          </c:extLst>
        </c:ser>
        <c:ser>
          <c:idx val="4"/>
          <c:order val="4"/>
          <c:spPr>
            <a:ln w="9525" cap="rnd">
              <a:solidFill>
                <a:schemeClr val="accent5"/>
              </a:solidFill>
              <a:round/>
            </a:ln>
            <a:effectLst/>
          </c:spPr>
          <c:val>
            <c:numRef>
              <c:f>Sheet1!$E$22:$M$22</c:f>
              <c:numCache>
                <c:formatCode>General</c:formatCode>
                <c:ptCount val="9"/>
                <c:pt idx="0">
                  <c:v>2.5249337132934189</c:v>
                </c:pt>
                <c:pt idx="1">
                  <c:v>2.0134807920127287</c:v>
                </c:pt>
                <c:pt idx="2">
                  <c:v>1.738907374202872</c:v>
                </c:pt>
                <c:pt idx="3">
                  <c:v>1.565370494453024</c:v>
                </c:pt>
                <c:pt idx="4">
                  <c:v>1.4448219444664752</c:v>
                </c:pt>
                <c:pt idx="5">
                  <c:v>1.3557320831003756</c:v>
                </c:pt>
                <c:pt idx="6">
                  <c:v>1.2869422292258075</c:v>
                </c:pt>
                <c:pt idx="7">
                  <c:v>1.2320628125682505</c:v>
                </c:pt>
                <c:pt idx="8">
                  <c:v>1.1871585233696449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BA-4FAC-A4E7-B903D15E3765}"/>
            </c:ext>
          </c:extLst>
        </c:ser>
        <c:ser>
          <c:idx val="5"/>
          <c:order val="5"/>
          <c:spPr>
            <a:ln w="9525" cap="rnd">
              <a:solidFill>
                <a:schemeClr val="accent6"/>
              </a:solidFill>
              <a:round/>
            </a:ln>
            <a:effectLst/>
          </c:spPr>
          <c:val>
            <c:numRef>
              <c:f>Sheet1!$E$23:$M$23</c:f>
              <c:numCache>
                <c:formatCode>General</c:formatCode>
                <c:ptCount val="9"/>
                <c:pt idx="0">
                  <c:v>2.2328155393002938</c:v>
                </c:pt>
                <c:pt idx="1">
                  <c:v>1.7971827344739117</c:v>
                </c:pt>
                <c:pt idx="2">
                  <c:v>1.5633133338812637</c:v>
                </c:pt>
                <c:pt idx="3">
                  <c:v>1.4155023535921205</c:v>
                </c:pt>
                <c:pt idx="4">
                  <c:v>1.3128244711060941</c:v>
                </c:pt>
                <c:pt idx="5">
                  <c:v>1.2369416975923069</c:v>
                </c:pt>
                <c:pt idx="6">
                  <c:v>1.1783495657653216</c:v>
                </c:pt>
                <c:pt idx="7">
                  <c:v>1.1316057244242597</c:v>
                </c:pt>
                <c:pt idx="8">
                  <c:v>1.0933582520990641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BA-4FAC-A4E7-B903D15E3765}"/>
            </c:ext>
          </c:extLst>
        </c:ser>
        <c:ser>
          <c:idx val="6"/>
          <c:order val="6"/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val>
            <c:numRef>
              <c:f>Sheet1!$E$24:$M$24</c:f>
              <c:numCache>
                <c:formatCode>General</c:formatCode>
                <c:ptCount val="9"/>
                <c:pt idx="0">
                  <c:v>2.0094876578225849</c:v>
                </c:pt>
                <c:pt idx="1">
                  <c:v>1.6313464793829375</c:v>
                </c:pt>
                <c:pt idx="2">
                  <c:v>1.4283414490883906</c:v>
                </c:pt>
                <c:pt idx="3">
                  <c:v>1.3000374791999612</c:v>
                </c:pt>
                <c:pt idx="4">
                  <c:v>1.210910271485593</c:v>
                </c:pt>
                <c:pt idx="5">
                  <c:v>1.1450419505467966</c:v>
                </c:pt>
                <c:pt idx="6">
                  <c:v>1.0941823790662288</c:v>
                </c:pt>
                <c:pt idx="7">
                  <c:v>1.0536074474869837</c:v>
                </c:pt>
                <c:pt idx="8">
                  <c:v>1.0204075963803818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BA-4FAC-A4E7-B903D15E3765}"/>
            </c:ext>
          </c:extLst>
        </c:ser>
        <c:ser>
          <c:idx val="7"/>
          <c:order val="7"/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val>
            <c:numRef>
              <c:f>Sheet1!$E$25:$M$25</c:f>
              <c:numCache>
                <c:formatCode>General</c:formatCode>
                <c:ptCount val="9"/>
                <c:pt idx="0">
                  <c:v>1.8333818901012358</c:v>
                </c:pt>
                <c:pt idx="1">
                  <c:v>1.5002085649293107</c:v>
                </c:pt>
                <c:pt idx="2">
                  <c:v>1.3213445193658189</c:v>
                </c:pt>
                <c:pt idx="3">
                  <c:v>1.2082982215336744</c:v>
                </c:pt>
                <c:pt idx="4">
                  <c:v>1.1297698573919621</c:v>
                </c:pt>
                <c:pt idx="5">
                  <c:v>1.0717344760002128</c:v>
                </c:pt>
                <c:pt idx="6">
                  <c:v>1.0269230311929545</c:v>
                </c:pt>
                <c:pt idx="7">
                  <c:v>0.99117319583076857</c:v>
                </c:pt>
                <c:pt idx="8">
                  <c:v>0.96192140993947139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EBA-4FAC-A4E7-B903D15E3765}"/>
            </c:ext>
          </c:extLst>
        </c:ser>
        <c:bandFmts>
          <c:bandFmt>
            <c:idx val="0"/>
            <c:spPr>
              <a:ln w="9525" cap="rnd">
                <a:solidFill>
                  <a:schemeClr val="accent1"/>
                </a:solidFill>
                <a:round/>
              </a:ln>
              <a:effectLst/>
            </c:spPr>
          </c:bandFmt>
          <c:bandFmt>
            <c:idx val="1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</c:bandFmt>
        </c:bandFmts>
        <c:axId val="514498320"/>
        <c:axId val="1"/>
        <c:axId val="2"/>
      </c:surface3DChart>
      <c:catAx>
        <c:axId val="514498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Cost</a:t>
                </a:r>
                <a:r>
                  <a:rPr lang="en-GB" baseline="0"/>
                  <a:t> per unit</a:t>
                </a:r>
                <a:endParaRPr lang="en-GB"/>
              </a:p>
            </c:rich>
          </c:tx>
          <c:layout>
            <c:manualLayout>
              <c:xMode val="edge"/>
              <c:yMode val="edge"/>
              <c:x val="3.8515966754155737E-2"/>
              <c:y val="0.44966243666070821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498320"/>
        <c:crosses val="autoZero"/>
        <c:crossBetween val="midCat"/>
      </c:valAx>
      <c:serAx>
        <c:axId val="2"/>
        <c:scaling>
          <c:orientation val="maxMin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GB" b="0"/>
                  <a:t>&lt;=</a:t>
                </a:r>
                <a:r>
                  <a:rPr lang="en-GB" b="0" baseline="0"/>
                  <a:t> </a:t>
                </a:r>
                <a:r>
                  <a:rPr lang="en-GB" b="0"/>
                  <a:t>Deployment</a:t>
                </a:r>
                <a:r>
                  <a:rPr lang="en-GB" b="0" baseline="0"/>
                  <a:t> /</a:t>
                </a:r>
              </a:p>
              <a:p>
                <a:pPr>
                  <a:defRPr b="0"/>
                </a:pPr>
                <a:r>
                  <a:rPr lang="en-GB" b="0" baseline="0"/>
                  <a:t> </a:t>
                </a:r>
                <a:r>
                  <a:rPr lang="en-GB" b="0"/>
                  <a:t>Cumulative Investment </a:t>
                </a:r>
              </a:p>
            </c:rich>
          </c:tx>
          <c:layout>
            <c:manualLayout>
              <c:xMode val="edge"/>
              <c:yMode val="edge"/>
              <c:x val="0.87822178477690283"/>
              <c:y val="0.51487081000428414"/>
            </c:manualLayout>
          </c:layout>
          <c:overlay val="0"/>
        </c:title>
        <c:majorTickMark val="out"/>
        <c:minorTickMark val="none"/>
        <c:tickLblPos val="nextTo"/>
        <c:crossAx val="1"/>
        <c:crosses val="autoZero"/>
      </c:serAx>
      <c:spPr>
        <a:noFill/>
        <a:ln w="25400">
          <a:noFill/>
        </a:ln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>
                <a:effectLst/>
              </a:rPr>
              <a:t>Trend of clean technologies over 40 years with four overlapping S-curves, 10years apart, transforming four sectors </a:t>
            </a:r>
            <a:r>
              <a:rPr lang="en-GB" sz="1400" b="0" i="0" u="none" strike="noStrike" baseline="0" dirty="0">
                <a:effectLst/>
              </a:rPr>
              <a:t>@ 25% each</a:t>
            </a:r>
            <a:endParaRPr lang="en-GB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Data!$G$70:$AU$70</c:f>
              <c:numCache>
                <c:formatCode>General</c:formatCode>
                <c:ptCount val="41"/>
                <c:pt idx="0">
                  <c:v>8.3333333333333329E-2</c:v>
                </c:pt>
                <c:pt idx="1">
                  <c:v>9.7747828789857966E-2</c:v>
                </c:pt>
                <c:pt idx="2">
                  <c:v>0.11296569046940151</c:v>
                </c:pt>
                <c:pt idx="3">
                  <c:v>0.12855234442982036</c:v>
                </c:pt>
                <c:pt idx="4">
                  <c:v>0.14402922119145728</c:v>
                </c:pt>
                <c:pt idx="5">
                  <c:v>0.1589310077942476</c:v>
                </c:pt>
                <c:pt idx="6">
                  <c:v>0.1728596135090569</c:v>
                </c:pt>
                <c:pt idx="7">
                  <c:v>0.1855221639469552</c:v>
                </c:pt>
                <c:pt idx="8">
                  <c:v>0.19674651054039963</c:v>
                </c:pt>
                <c:pt idx="9">
                  <c:v>0.20647532228087045</c:v>
                </c:pt>
                <c:pt idx="10">
                  <c:v>0.21474526966939744</c:v>
                </c:pt>
                <c:pt idx="11">
                  <c:v>0.22165955718612967</c:v>
                </c:pt>
                <c:pt idx="12">
                  <c:v>0.22736074962818548</c:v>
                </c:pt>
                <c:pt idx="13">
                  <c:v>0.23200813658667541</c:v>
                </c:pt>
                <c:pt idx="14">
                  <c:v>0.23576125403175305</c:v>
                </c:pt>
                <c:pt idx="15">
                  <c:v>0.23876936548848265</c:v>
                </c:pt>
                <c:pt idx="16">
                  <c:v>0.24116578899297594</c:v>
                </c:pt>
                <c:pt idx="17">
                  <c:v>0.24306570777799641</c:v>
                </c:pt>
                <c:pt idx="18">
                  <c:v>0.24456622921261226</c:v>
                </c:pt>
                <c:pt idx="19">
                  <c:v>0.24574773106788442</c:v>
                </c:pt>
                <c:pt idx="20">
                  <c:v>0.24667582276056699</c:v>
                </c:pt>
                <c:pt idx="21">
                  <c:v>0.24740349125523292</c:v>
                </c:pt>
                <c:pt idx="22">
                  <c:v>0.24797318057623194</c:v>
                </c:pt>
                <c:pt idx="23">
                  <c:v>0.24841867561948786</c:v>
                </c:pt>
                <c:pt idx="24">
                  <c:v>0.24876673781432113</c:v>
                </c:pt>
                <c:pt idx="25">
                  <c:v>0.24903848525213026</c:v>
                </c:pt>
                <c:pt idx="26">
                  <c:v>0.24925053395675764</c:v>
                </c:pt>
                <c:pt idx="27">
                  <c:v>0.24941592794573522</c:v>
                </c:pt>
                <c:pt idx="28">
                  <c:v>0.24954488903219052</c:v>
                </c:pt>
                <c:pt idx="29">
                  <c:v>0.24964541643790772</c:v>
                </c:pt>
                <c:pt idx="30">
                  <c:v>0.2497237633792409</c:v>
                </c:pt>
                <c:pt idx="31">
                  <c:v>0.24978481410914677</c:v>
                </c:pt>
                <c:pt idx="32">
                  <c:v>0.24983238114577139</c:v>
                </c:pt>
                <c:pt idx="33">
                  <c:v>0.24986943894173663</c:v>
                </c:pt>
                <c:pt idx="34">
                  <c:v>0.2498983071980318</c:v>
                </c:pt>
                <c:pt idx="35">
                  <c:v>0.24992079443947826</c:v>
                </c:pt>
                <c:pt idx="36">
                  <c:v>0.24993831032417829</c:v>
                </c:pt>
                <c:pt idx="37">
                  <c:v>0.24995195340964366</c:v>
                </c:pt>
                <c:pt idx="38">
                  <c:v>0.24996257968701399</c:v>
                </c:pt>
                <c:pt idx="39">
                  <c:v>0.24997085606600622</c:v>
                </c:pt>
                <c:pt idx="40">
                  <c:v>0.24997730209608524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8-4D4C-AF50-CCD02A6AD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Data!$G$71:$AU$71</c:f>
              <c:numCache>
                <c:formatCode>General</c:formatCode>
                <c:ptCount val="41"/>
                <c:pt idx="0">
                  <c:v>9.8561056198655187E-3</c:v>
                </c:pt>
                <c:pt idx="1">
                  <c:v>1.2515349028852001E-2</c:v>
                </c:pt>
                <c:pt idx="2">
                  <c:v>1.5844734583259405E-2</c:v>
                </c:pt>
                <c:pt idx="3">
                  <c:v>1.9985282275328576E-2</c:v>
                </c:pt>
                <c:pt idx="4">
                  <c:v>2.5091891170862923E-2</c:v>
                </c:pt>
                <c:pt idx="5">
                  <c:v>3.1325628231090544E-2</c:v>
                </c:pt>
                <c:pt idx="6">
                  <c:v>3.8840600874240905E-2</c:v>
                </c:pt>
                <c:pt idx="7">
                  <c:v>4.7764615669278553E-2</c:v>
                </c:pt>
                <c:pt idx="8">
                  <c:v>5.8174134404724652E-2</c:v>
                </c:pt>
                <c:pt idx="9">
                  <c:v>7.0066266338333669E-2</c:v>
                </c:pt>
                <c:pt idx="10">
                  <c:v>8.3333333333333329E-2</c:v>
                </c:pt>
                <c:pt idx="11">
                  <c:v>9.7747828789857966E-2</c:v>
                </c:pt>
                <c:pt idx="12">
                  <c:v>0.11296569046940151</c:v>
                </c:pt>
                <c:pt idx="13">
                  <c:v>0.12855234442982036</c:v>
                </c:pt>
                <c:pt idx="14">
                  <c:v>0.14402922119145728</c:v>
                </c:pt>
                <c:pt idx="15">
                  <c:v>0.1589310077942476</c:v>
                </c:pt>
                <c:pt idx="16">
                  <c:v>0.1728596135090569</c:v>
                </c:pt>
                <c:pt idx="17">
                  <c:v>0.1855221639469552</c:v>
                </c:pt>
                <c:pt idx="18">
                  <c:v>0.19674651054039963</c:v>
                </c:pt>
                <c:pt idx="19">
                  <c:v>0.20647532228087045</c:v>
                </c:pt>
                <c:pt idx="20">
                  <c:v>0.21474526966939744</c:v>
                </c:pt>
                <c:pt idx="21">
                  <c:v>0.22165955718612967</c:v>
                </c:pt>
                <c:pt idx="22">
                  <c:v>0.22736074962818548</c:v>
                </c:pt>
                <c:pt idx="23">
                  <c:v>0.23200813658667541</c:v>
                </c:pt>
                <c:pt idx="24">
                  <c:v>0.23576125403175305</c:v>
                </c:pt>
                <c:pt idx="25">
                  <c:v>0.23876936548848265</c:v>
                </c:pt>
                <c:pt idx="26">
                  <c:v>0.24116578899297594</c:v>
                </c:pt>
                <c:pt idx="27">
                  <c:v>0.24306570777799641</c:v>
                </c:pt>
                <c:pt idx="28">
                  <c:v>0.24456622921261226</c:v>
                </c:pt>
                <c:pt idx="29">
                  <c:v>0.24574773106788442</c:v>
                </c:pt>
                <c:pt idx="30">
                  <c:v>0.24667582276056699</c:v>
                </c:pt>
                <c:pt idx="31">
                  <c:v>0.24740349125523292</c:v>
                </c:pt>
                <c:pt idx="32">
                  <c:v>0.24797318057623194</c:v>
                </c:pt>
                <c:pt idx="33">
                  <c:v>0.24841867561948786</c:v>
                </c:pt>
                <c:pt idx="34">
                  <c:v>0.24876673781432113</c:v>
                </c:pt>
                <c:pt idx="35">
                  <c:v>0.24903848525213026</c:v>
                </c:pt>
                <c:pt idx="36">
                  <c:v>0.24925053395675764</c:v>
                </c:pt>
                <c:pt idx="37">
                  <c:v>0.24941592794573522</c:v>
                </c:pt>
                <c:pt idx="38">
                  <c:v>0.24954488903219052</c:v>
                </c:pt>
                <c:pt idx="39">
                  <c:v>0.24964541643790772</c:v>
                </c:pt>
                <c:pt idx="40">
                  <c:v>0.2497237633792409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B8-4D4C-AF50-CCD02A6AD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Data!$G$72:$AU$72</c:f>
              <c:numCache>
                <c:formatCode>General</c:formatCode>
                <c:ptCount val="41"/>
                <c:pt idx="0">
                  <c:v>8.3941540662565365E-4</c:v>
                </c:pt>
                <c:pt idx="1">
                  <c:v>1.0768038112060226E-3</c:v>
                </c:pt>
                <c:pt idx="2">
                  <c:v>1.3809540603423808E-3</c:v>
                </c:pt>
                <c:pt idx="3">
                  <c:v>1.7704025207900911E-3</c:v>
                </c:pt>
                <c:pt idx="4">
                  <c:v>2.2686787110784367E-3</c:v>
                </c:pt>
                <c:pt idx="5">
                  <c:v>2.9055522127457785E-3</c:v>
                </c:pt>
                <c:pt idx="6">
                  <c:v>3.7185280196025267E-3</c:v>
                </c:pt>
                <c:pt idx="7">
                  <c:v>4.7545980916836265E-3</c:v>
                </c:pt>
                <c:pt idx="8">
                  <c:v>6.0722244198158012E-3</c:v>
                </c:pt>
                <c:pt idx="9">
                  <c:v>7.7434708848461353E-3</c:v>
                </c:pt>
                <c:pt idx="10">
                  <c:v>9.8561056198655187E-3</c:v>
                </c:pt>
                <c:pt idx="11">
                  <c:v>1.2515349028852001E-2</c:v>
                </c:pt>
                <c:pt idx="12">
                  <c:v>1.5844734583259405E-2</c:v>
                </c:pt>
                <c:pt idx="13">
                  <c:v>1.9985282275328576E-2</c:v>
                </c:pt>
                <c:pt idx="14">
                  <c:v>2.5091891170862923E-2</c:v>
                </c:pt>
                <c:pt idx="15">
                  <c:v>3.1325628231090544E-2</c:v>
                </c:pt>
                <c:pt idx="16">
                  <c:v>3.8840600874240905E-2</c:v>
                </c:pt>
                <c:pt idx="17">
                  <c:v>4.7764615669278553E-2</c:v>
                </c:pt>
                <c:pt idx="18">
                  <c:v>5.8174134404724652E-2</c:v>
                </c:pt>
                <c:pt idx="19">
                  <c:v>7.0066266338333669E-2</c:v>
                </c:pt>
                <c:pt idx="20">
                  <c:v>8.3333333333333329E-2</c:v>
                </c:pt>
                <c:pt idx="21">
                  <c:v>9.7747828789857966E-2</c:v>
                </c:pt>
                <c:pt idx="22">
                  <c:v>0.11296569046940151</c:v>
                </c:pt>
                <c:pt idx="23">
                  <c:v>0.12855234442982036</c:v>
                </c:pt>
                <c:pt idx="24">
                  <c:v>0.14402922119145728</c:v>
                </c:pt>
                <c:pt idx="25">
                  <c:v>0.1589310077942476</c:v>
                </c:pt>
                <c:pt idx="26">
                  <c:v>0.1728596135090569</c:v>
                </c:pt>
                <c:pt idx="27">
                  <c:v>0.1855221639469552</c:v>
                </c:pt>
                <c:pt idx="28">
                  <c:v>0.19674651054039963</c:v>
                </c:pt>
                <c:pt idx="29">
                  <c:v>0.20647532228087045</c:v>
                </c:pt>
                <c:pt idx="30">
                  <c:v>0.21474526966939744</c:v>
                </c:pt>
                <c:pt idx="31">
                  <c:v>0.22165955718612967</c:v>
                </c:pt>
                <c:pt idx="32">
                  <c:v>0.22736074962818548</c:v>
                </c:pt>
                <c:pt idx="33">
                  <c:v>0.23200813658667541</c:v>
                </c:pt>
                <c:pt idx="34">
                  <c:v>0.23576125403175305</c:v>
                </c:pt>
                <c:pt idx="35">
                  <c:v>0.23876936548848265</c:v>
                </c:pt>
                <c:pt idx="36">
                  <c:v>0.24116578899297594</c:v>
                </c:pt>
                <c:pt idx="37">
                  <c:v>0.24306570777799641</c:v>
                </c:pt>
                <c:pt idx="38">
                  <c:v>0.24456622921261226</c:v>
                </c:pt>
                <c:pt idx="39">
                  <c:v>0.24574773106788442</c:v>
                </c:pt>
                <c:pt idx="40">
                  <c:v>0.24667582276056699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B8-4D4C-AF50-CCD02A6AD0DD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val>
            <c:numRef>
              <c:f>Data!$G$73:$AU$73</c:f>
              <c:numCache>
                <c:formatCode>General</c:formatCode>
                <c:ptCount val="41"/>
                <c:pt idx="0">
                  <c:v>6.9116432659167113E-5</c:v>
                </c:pt>
                <c:pt idx="1">
                  <c:v>8.8740288065397349E-5</c:v>
                </c:pt>
                <c:pt idx="2">
                  <c:v>1.1393329883407307E-4</c:v>
                </c:pt>
                <c:pt idx="3">
                  <c:v>1.4627431779002406E-4</c:v>
                </c:pt>
                <c:pt idx="4">
                  <c:v>1.8778873465036006E-4</c:v>
                </c:pt>
                <c:pt idx="5">
                  <c:v>2.4107407580507609E-4</c:v>
                </c:pt>
                <c:pt idx="6">
                  <c:v>3.0946048415894423E-4</c:v>
                </c:pt>
                <c:pt idx="7">
                  <c:v>3.9721547467127827E-4</c:v>
                </c:pt>
                <c:pt idx="8">
                  <c:v>5.0980470216001729E-4</c:v>
                </c:pt>
                <c:pt idx="9">
                  <c:v>6.5422327555983656E-4</c:v>
                </c:pt>
                <c:pt idx="10">
                  <c:v>8.3941540662565365E-4</c:v>
                </c:pt>
                <c:pt idx="11">
                  <c:v>1.0768038112060226E-3</c:v>
                </c:pt>
                <c:pt idx="12">
                  <c:v>1.3809540603423808E-3</c:v>
                </c:pt>
                <c:pt idx="13">
                  <c:v>1.7704025207900911E-3</c:v>
                </c:pt>
                <c:pt idx="14">
                  <c:v>2.2686787110784367E-3</c:v>
                </c:pt>
                <c:pt idx="15">
                  <c:v>2.9055522127457785E-3</c:v>
                </c:pt>
                <c:pt idx="16">
                  <c:v>3.7185280196025267E-3</c:v>
                </c:pt>
                <c:pt idx="17">
                  <c:v>4.7545980916836265E-3</c:v>
                </c:pt>
                <c:pt idx="18">
                  <c:v>6.0722244198158012E-3</c:v>
                </c:pt>
                <c:pt idx="19">
                  <c:v>7.7434708848461353E-3</c:v>
                </c:pt>
                <c:pt idx="20">
                  <c:v>9.8561056198655187E-3</c:v>
                </c:pt>
                <c:pt idx="21">
                  <c:v>1.2515349028852001E-2</c:v>
                </c:pt>
                <c:pt idx="22">
                  <c:v>1.5844734583259405E-2</c:v>
                </c:pt>
                <c:pt idx="23">
                  <c:v>1.9985282275328576E-2</c:v>
                </c:pt>
                <c:pt idx="24">
                  <c:v>2.5091891170862923E-2</c:v>
                </c:pt>
                <c:pt idx="25">
                  <c:v>3.1325628231090544E-2</c:v>
                </c:pt>
                <c:pt idx="26">
                  <c:v>3.8840600874240905E-2</c:v>
                </c:pt>
                <c:pt idx="27">
                  <c:v>4.7764615669278553E-2</c:v>
                </c:pt>
                <c:pt idx="28">
                  <c:v>5.8174134404724652E-2</c:v>
                </c:pt>
                <c:pt idx="29">
                  <c:v>7.0066266338333669E-2</c:v>
                </c:pt>
                <c:pt idx="30">
                  <c:v>8.3333333333333329E-2</c:v>
                </c:pt>
                <c:pt idx="31">
                  <c:v>9.7747828789857966E-2</c:v>
                </c:pt>
                <c:pt idx="32">
                  <c:v>0.11296569046940151</c:v>
                </c:pt>
                <c:pt idx="33">
                  <c:v>0.12855234442982036</c:v>
                </c:pt>
                <c:pt idx="34">
                  <c:v>0.14402922119145728</c:v>
                </c:pt>
                <c:pt idx="35">
                  <c:v>0.1589310077942476</c:v>
                </c:pt>
                <c:pt idx="36">
                  <c:v>0.1728596135090569</c:v>
                </c:pt>
                <c:pt idx="37">
                  <c:v>0.1855221639469552</c:v>
                </c:pt>
                <c:pt idx="38">
                  <c:v>0.19674651054039963</c:v>
                </c:pt>
                <c:pt idx="39">
                  <c:v>0.20647532228087045</c:v>
                </c:pt>
                <c:pt idx="40">
                  <c:v>0.21474526966939744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B8-4D4C-AF50-CCD02A6A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651615"/>
        <c:axId val="1190473919"/>
      </c:areaChart>
      <c:catAx>
        <c:axId val="521651615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473919"/>
        <c:crosses val="autoZero"/>
        <c:auto val="1"/>
        <c:lblAlgn val="ctr"/>
        <c:lblOffset val="100"/>
        <c:noMultiLvlLbl val="0"/>
      </c:catAx>
      <c:valAx>
        <c:axId val="119047391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516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a. Emissions (GtCO</a:t>
            </a:r>
            <a:r>
              <a:rPr lang="en-GB" baseline="-25000" dirty="0"/>
              <a:t>2</a:t>
            </a:r>
            <a:r>
              <a:rPr lang="en-GB" dirty="0"/>
              <a:t>) 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32-4E5B-9970-5BACC6314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021208"/>
        <c:axId val="520026128"/>
      </c:lineChart>
      <c:catAx>
        <c:axId val="52002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6128"/>
        <c:crosses val="autoZero"/>
        <c:auto val="1"/>
        <c:lblAlgn val="ctr"/>
        <c:lblOffset val="100"/>
        <c:noMultiLvlLbl val="0"/>
      </c:catAx>
      <c:valAx>
        <c:axId val="5200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DF-4A6D-91EB-DCE08A7C8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1217416"/>
        <c:axId val="831217088"/>
      </c:lineChart>
      <c:catAx>
        <c:axId val="83121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088"/>
        <c:crosses val="autoZero"/>
        <c:auto val="1"/>
        <c:lblAlgn val="ctr"/>
        <c:lblOffset val="100"/>
        <c:noMultiLvlLbl val="0"/>
      </c:catAx>
      <c:valAx>
        <c:axId val="831217088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a.</a:t>
            </a:r>
            <a:r>
              <a:rPr lang="en-GB" baseline="0" dirty="0"/>
              <a:t> “</a:t>
            </a:r>
            <a:r>
              <a:rPr lang="en-GB" dirty="0"/>
              <a:t>Optimal” Emissions (GtCO</a:t>
            </a:r>
            <a:r>
              <a:rPr lang="en-GB" baseline="-25000" dirty="0"/>
              <a:t>2</a:t>
            </a:r>
            <a:r>
              <a:rPr lang="en-GB" dirty="0"/>
              <a:t>) 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E8-48A8-8F4C-3F1C9B25E29F}"/>
            </c:ext>
          </c:extLst>
        </c:ser>
        <c:ser>
          <c:idx val="1"/>
          <c:order val="1"/>
          <c:tx>
            <c:strRef>
              <c:f>Compare!$A$3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Compare!$B$3:$AC$3</c:f>
              <c:numCache>
                <c:formatCode>General</c:formatCode>
                <c:ptCount val="28"/>
                <c:pt idx="0">
                  <c:v>38.3403846239</c:v>
                </c:pt>
                <c:pt idx="1">
                  <c:v>35.402466916800002</c:v>
                </c:pt>
                <c:pt idx="2">
                  <c:v>37.142261739600002</c:v>
                </c:pt>
                <c:pt idx="3">
                  <c:v>38.556721860499998</c:v>
                </c:pt>
                <c:pt idx="4">
                  <c:v>39.603887395500003</c:v>
                </c:pt>
                <c:pt idx="5">
                  <c:v>40.2502862296</c:v>
                </c:pt>
                <c:pt idx="6">
                  <c:v>40.470221491099998</c:v>
                </c:pt>
                <c:pt idx="7">
                  <c:v>40.2450220765</c:v>
                </c:pt>
                <c:pt idx="8">
                  <c:v>39.562300826799998</c:v>
                </c:pt>
                <c:pt idx="9">
                  <c:v>38.415247662100001</c:v>
                </c:pt>
                <c:pt idx="10">
                  <c:v>36.801972520600003</c:v>
                </c:pt>
                <c:pt idx="11">
                  <c:v>34.724902536800002</c:v>
                </c:pt>
                <c:pt idx="12">
                  <c:v>32.190230124300001</c:v>
                </c:pt>
                <c:pt idx="13">
                  <c:v>29.207400591300001</c:v>
                </c:pt>
                <c:pt idx="14">
                  <c:v>25.7886184539</c:v>
                </c:pt>
                <c:pt idx="15">
                  <c:v>21.948337130700001</c:v>
                </c:pt>
                <c:pt idx="16">
                  <c:v>17.702673402399999</c:v>
                </c:pt>
                <c:pt idx="17">
                  <c:v>13.0686482195</c:v>
                </c:pt>
                <c:pt idx="18">
                  <c:v>8.0618755755000002</c:v>
                </c:pt>
                <c:pt idx="19">
                  <c:v>2.6986951884999999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E8-48A8-8F4C-3F1C9B25E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021208"/>
        <c:axId val="520026128"/>
      </c:lineChart>
      <c:catAx>
        <c:axId val="52002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6128"/>
        <c:crosses val="autoZero"/>
        <c:auto val="1"/>
        <c:lblAlgn val="ctr"/>
        <c:lblOffset val="100"/>
        <c:noMultiLvlLbl val="0"/>
      </c:catAx>
      <c:valAx>
        <c:axId val="5200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CF-4400-BE39-F9FB5B2D21D2}"/>
            </c:ext>
          </c:extLst>
        </c:ser>
        <c:ser>
          <c:idx val="1"/>
          <c:order val="1"/>
          <c:tx>
            <c:strRef>
              <c:f>Compare!$A$25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Compare!$B$25:$AC$25</c:f>
              <c:numCache>
                <c:formatCode>0.00%</c:formatCode>
                <c:ptCount val="28"/>
                <c:pt idx="0">
                  <c:v>1.7051E-3</c:v>
                </c:pt>
                <c:pt idx="1">
                  <c:v>2.4377627999999998E-3</c:v>
                </c:pt>
                <c:pt idx="2">
                  <c:v>3.3101098000000002E-3</c:v>
                </c:pt>
                <c:pt idx="3">
                  <c:v>4.3240555999999996E-3</c:v>
                </c:pt>
                <c:pt idx="4">
                  <c:v>5.4795019000000002E-3</c:v>
                </c:pt>
                <c:pt idx="5">
                  <c:v>6.7739085000000001E-3</c:v>
                </c:pt>
                <c:pt idx="6">
                  <c:v>8.2020183000000007E-3</c:v>
                </c:pt>
                <c:pt idx="7">
                  <c:v>9.7557306999999996E-3</c:v>
                </c:pt>
                <c:pt idx="8">
                  <c:v>1.14241073E-2</c:v>
                </c:pt>
                <c:pt idx="9">
                  <c:v>1.3193484700000001E-2</c:v>
                </c:pt>
                <c:pt idx="10">
                  <c:v>1.5047672E-2</c:v>
                </c:pt>
                <c:pt idx="11">
                  <c:v>1.6968204300000001E-2</c:v>
                </c:pt>
                <c:pt idx="12">
                  <c:v>1.8934631100000002E-2</c:v>
                </c:pt>
                <c:pt idx="13">
                  <c:v>2.0924818099999999E-2</c:v>
                </c:pt>
                <c:pt idx="14">
                  <c:v>2.2915246399999999E-2</c:v>
                </c:pt>
                <c:pt idx="15">
                  <c:v>2.4881294500000001E-2</c:v>
                </c:pt>
                <c:pt idx="16">
                  <c:v>2.6797494200000001E-2</c:v>
                </c:pt>
                <c:pt idx="17">
                  <c:v>2.8637750100000001E-2</c:v>
                </c:pt>
                <c:pt idx="18">
                  <c:v>3.0325482500000001E-2</c:v>
                </c:pt>
                <c:pt idx="19">
                  <c:v>3.1836572799999997E-2</c:v>
                </c:pt>
                <c:pt idx="20">
                  <c:v>3.3147349499999999E-2</c:v>
                </c:pt>
                <c:pt idx="21">
                  <c:v>3.4266469600000002E-2</c:v>
                </c:pt>
                <c:pt idx="22">
                  <c:v>3.5225371399999997E-2</c:v>
                </c:pt>
                <c:pt idx="23">
                  <c:v>3.6049443200000003E-2</c:v>
                </c:pt>
                <c:pt idx="24">
                  <c:v>3.6759281400000003E-2</c:v>
                </c:pt>
                <c:pt idx="25">
                  <c:v>3.7371719900000003E-2</c:v>
                </c:pt>
                <c:pt idx="26">
                  <c:v>3.7900638100000002E-2</c:v>
                </c:pt>
                <c:pt idx="27">
                  <c:v>3.8357583799999997E-2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CF-4400-BE39-F9FB5B2D2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1217416"/>
        <c:axId val="831217088"/>
      </c:lineChart>
      <c:catAx>
        <c:axId val="83121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088"/>
        <c:crosses val="autoZero"/>
        <c:auto val="1"/>
        <c:lblAlgn val="ctr"/>
        <c:lblOffset val="100"/>
        <c:noMultiLvlLbl val="0"/>
      </c:catAx>
      <c:valAx>
        <c:axId val="831217088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a.Optimal Emissions (GtCO</a:t>
            </a:r>
            <a:r>
              <a:rPr lang="en-GB" baseline="-25000"/>
              <a:t>2</a:t>
            </a:r>
            <a:r>
              <a:rPr lang="en-GB"/>
              <a:t>) 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32-4E5B-9970-5BACC6314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021208"/>
        <c:axId val="520026128"/>
      </c:lineChart>
      <c:catAx>
        <c:axId val="52002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6128"/>
        <c:crosses val="autoZero"/>
        <c:auto val="1"/>
        <c:lblAlgn val="ctr"/>
        <c:lblOffset val="100"/>
        <c:noMultiLvlLbl val="0"/>
      </c:catAx>
      <c:valAx>
        <c:axId val="5200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DF-4A6D-91EB-DCE08A7C8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1217416"/>
        <c:axId val="831217088"/>
      </c:lineChart>
      <c:catAx>
        <c:axId val="83121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088"/>
        <c:crosses val="autoZero"/>
        <c:auto val="1"/>
        <c:lblAlgn val="ctr"/>
        <c:lblOffset val="100"/>
        <c:noMultiLvlLbl val="0"/>
      </c:catAx>
      <c:valAx>
        <c:axId val="831217088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a.Optimal Emissions (GtCO</a:t>
            </a:r>
            <a:r>
              <a:rPr lang="en-GB" baseline="-25000"/>
              <a:t>2</a:t>
            </a:r>
            <a:r>
              <a:rPr lang="en-GB"/>
              <a:t>) 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Compare!$B$2:$AC$2</c:f>
              <c:numCache>
                <c:formatCode>General</c:formatCode>
                <c:ptCount val="28"/>
                <c:pt idx="0">
                  <c:v>38.344713650099997</c:v>
                </c:pt>
                <c:pt idx="1">
                  <c:v>41.684563708600002</c:v>
                </c:pt>
                <c:pt idx="2">
                  <c:v>44.967870314499997</c:v>
                </c:pt>
                <c:pt idx="3">
                  <c:v>48.151900062999999</c:v>
                </c:pt>
                <c:pt idx="4">
                  <c:v>51.200919755900003</c:v>
                </c:pt>
                <c:pt idx="5">
                  <c:v>54.0855985623</c:v>
                </c:pt>
                <c:pt idx="6">
                  <c:v>56.782340402000003</c:v>
                </c:pt>
                <c:pt idx="7">
                  <c:v>59.272600839699997</c:v>
                </c:pt>
                <c:pt idx="8">
                  <c:v>61.5422246945</c:v>
                </c:pt>
                <c:pt idx="9">
                  <c:v>63.580826674999997</c:v>
                </c:pt>
                <c:pt idx="10">
                  <c:v>65.381227042000006</c:v>
                </c:pt>
                <c:pt idx="11">
                  <c:v>66.938946932799993</c:v>
                </c:pt>
                <c:pt idx="12">
                  <c:v>68.251762906899998</c:v>
                </c:pt>
                <c:pt idx="13">
                  <c:v>69.319316846600003</c:v>
                </c:pt>
                <c:pt idx="14">
                  <c:v>70.142774961200004</c:v>
                </c:pt>
                <c:pt idx="15">
                  <c:v>70.724527664700005</c:v>
                </c:pt>
                <c:pt idx="16">
                  <c:v>71.067919818299998</c:v>
                </c:pt>
                <c:pt idx="17">
                  <c:v>71.176997315500003</c:v>
                </c:pt>
                <c:pt idx="18">
                  <c:v>71.056249842200003</c:v>
                </c:pt>
                <c:pt idx="19">
                  <c:v>70.712158891300007</c:v>
                </c:pt>
                <c:pt idx="20">
                  <c:v>70.151100212100005</c:v>
                </c:pt>
                <c:pt idx="21">
                  <c:v>69.379393128100006</c:v>
                </c:pt>
                <c:pt idx="22">
                  <c:v>68.403304077599998</c:v>
                </c:pt>
                <c:pt idx="23">
                  <c:v>67.229026161799993</c:v>
                </c:pt>
                <c:pt idx="24">
                  <c:v>65.862647283300007</c:v>
                </c:pt>
                <c:pt idx="25">
                  <c:v>64.310113967899994</c:v>
                </c:pt>
                <c:pt idx="26">
                  <c:v>62.577194734999999</c:v>
                </c:pt>
                <c:pt idx="27">
                  <c:v>60.6694450062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7D-40B2-B993-EE165CAD7E9D}"/>
            </c:ext>
          </c:extLst>
        </c:ser>
        <c:ser>
          <c:idx val="1"/>
          <c:order val="1"/>
          <c:tx>
            <c:strRef>
              <c:f>Compare!$A$3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Compare!$B$1:$AC$1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Compare!$B$3:$AC$3</c:f>
              <c:numCache>
                <c:formatCode>General</c:formatCode>
                <c:ptCount val="28"/>
                <c:pt idx="0">
                  <c:v>38.3403846239</c:v>
                </c:pt>
                <c:pt idx="1">
                  <c:v>35.402466916800002</c:v>
                </c:pt>
                <c:pt idx="2">
                  <c:v>37.142261739600002</c:v>
                </c:pt>
                <c:pt idx="3">
                  <c:v>38.556721860499998</c:v>
                </c:pt>
                <c:pt idx="4">
                  <c:v>39.603887395500003</c:v>
                </c:pt>
                <c:pt idx="5">
                  <c:v>40.2502862296</c:v>
                </c:pt>
                <c:pt idx="6">
                  <c:v>40.470221491099998</c:v>
                </c:pt>
                <c:pt idx="7">
                  <c:v>40.2450220765</c:v>
                </c:pt>
                <c:pt idx="8">
                  <c:v>39.562300826799998</c:v>
                </c:pt>
                <c:pt idx="9">
                  <c:v>38.415247662100001</c:v>
                </c:pt>
                <c:pt idx="10">
                  <c:v>36.801972520600003</c:v>
                </c:pt>
                <c:pt idx="11">
                  <c:v>34.724902536800002</c:v>
                </c:pt>
                <c:pt idx="12">
                  <c:v>32.190230124300001</c:v>
                </c:pt>
                <c:pt idx="13">
                  <c:v>29.207400591300001</c:v>
                </c:pt>
                <c:pt idx="14">
                  <c:v>25.7886184539</c:v>
                </c:pt>
                <c:pt idx="15">
                  <c:v>21.948337130700001</c:v>
                </c:pt>
                <c:pt idx="16">
                  <c:v>17.702673402399999</c:v>
                </c:pt>
                <c:pt idx="17">
                  <c:v>13.0686482195</c:v>
                </c:pt>
                <c:pt idx="18">
                  <c:v>8.0618755755000002</c:v>
                </c:pt>
                <c:pt idx="19">
                  <c:v>2.6986951884999999</c:v>
                </c:pt>
                <c:pt idx="20">
                  <c:v>0.2258597078</c:v>
                </c:pt>
                <c:pt idx="21">
                  <c:v>0.19988584139999999</c:v>
                </c:pt>
                <c:pt idx="22">
                  <c:v>0.17689896960000001</c:v>
                </c:pt>
                <c:pt idx="23">
                  <c:v>0.1565555881</c:v>
                </c:pt>
                <c:pt idx="24">
                  <c:v>0.13855169549999999</c:v>
                </c:pt>
                <c:pt idx="25">
                  <c:v>0.1226182505</c:v>
                </c:pt>
                <c:pt idx="26">
                  <c:v>0.10851715169999999</c:v>
                </c:pt>
                <c:pt idx="27">
                  <c:v>9.6037679299999998E-2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7D-40B2-B993-EE165CAD7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021208"/>
        <c:axId val="520026128"/>
      </c:lineChart>
      <c:catAx>
        <c:axId val="52002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6128"/>
        <c:crosses val="autoZero"/>
        <c:auto val="1"/>
        <c:lblAlgn val="ctr"/>
        <c:lblOffset val="100"/>
        <c:noMultiLvlLbl val="0"/>
      </c:catAx>
      <c:valAx>
        <c:axId val="5200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2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b. Damage fraction of GDP(%)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Compare!$A$24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Compare!$B$24:$AC$24</c:f>
              <c:numCache>
                <c:formatCode>0.00%</c:formatCode>
                <c:ptCount val="28"/>
                <c:pt idx="0">
                  <c:v>1.7051E-3</c:v>
                </c:pt>
                <c:pt idx="1">
                  <c:v>2.4377798E-3</c:v>
                </c:pt>
                <c:pt idx="2">
                  <c:v>3.3377097000000001E-3</c:v>
                </c:pt>
                <c:pt idx="3">
                  <c:v>4.4161076999999997E-3</c:v>
                </c:pt>
                <c:pt idx="4">
                  <c:v>5.6826847999999998E-3</c:v>
                </c:pt>
                <c:pt idx="5">
                  <c:v>7.1453072999999997E-3</c:v>
                </c:pt>
                <c:pt idx="6">
                  <c:v>8.8096987999999998E-3</c:v>
                </c:pt>
                <c:pt idx="7">
                  <c:v>1.06792269E-2</c:v>
                </c:pt>
                <c:pt idx="8">
                  <c:v>1.27547939E-2</c:v>
                </c:pt>
                <c:pt idx="9">
                  <c:v>1.50348288E-2</c:v>
                </c:pt>
                <c:pt idx="10">
                  <c:v>1.7515370799999999E-2</c:v>
                </c:pt>
                <c:pt idx="11">
                  <c:v>2.0190226799999999E-2</c:v>
                </c:pt>
                <c:pt idx="12">
                  <c:v>2.3051183999999999E-2</c:v>
                </c:pt>
                <c:pt idx="13">
                  <c:v>2.6088259200000002E-2</c:v>
                </c:pt>
                <c:pt idx="14">
                  <c:v>2.9289967399999998E-2</c:v>
                </c:pt>
                <c:pt idx="15">
                  <c:v>3.2643595999999997E-2</c:v>
                </c:pt>
                <c:pt idx="16">
                  <c:v>3.6135473600000002E-2</c:v>
                </c:pt>
                <c:pt idx="17">
                  <c:v>3.9751223600000003E-2</c:v>
                </c:pt>
                <c:pt idx="18">
                  <c:v>4.34161349E-2</c:v>
                </c:pt>
                <c:pt idx="19">
                  <c:v>4.7115483899999998E-2</c:v>
                </c:pt>
                <c:pt idx="20">
                  <c:v>5.0835067599999999E-2</c:v>
                </c:pt>
                <c:pt idx="21">
                  <c:v>5.4561237300000003E-2</c:v>
                </c:pt>
                <c:pt idx="22">
                  <c:v>5.8280923800000002E-2</c:v>
                </c:pt>
                <c:pt idx="23">
                  <c:v>6.1981655699999999E-2</c:v>
                </c:pt>
                <c:pt idx="24">
                  <c:v>6.5651567699999996E-2</c:v>
                </c:pt>
                <c:pt idx="25">
                  <c:v>6.9279401899999996E-2</c:v>
                </c:pt>
                <c:pt idx="26">
                  <c:v>7.2854500599999997E-2</c:v>
                </c:pt>
                <c:pt idx="27">
                  <c:v>7.6366793000000002E-2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89-4843-875D-EA0FB526CB44}"/>
            </c:ext>
          </c:extLst>
        </c:ser>
        <c:ser>
          <c:idx val="1"/>
          <c:order val="1"/>
          <c:tx>
            <c:strRef>
              <c:f>Compare!$A$25</c:f>
              <c:strCache>
                <c:ptCount val="1"/>
                <c:pt idx="0">
                  <c:v>Optimal - Standard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Compare!$B$23:$AC$23</c:f>
              <c:numCache>
                <c:formatCode>General</c:formatCode>
                <c:ptCount val="2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  <c:pt idx="8">
                  <c:v>2055</c:v>
                </c:pt>
                <c:pt idx="9">
                  <c:v>2060</c:v>
                </c:pt>
                <c:pt idx="10">
                  <c:v>2065</c:v>
                </c:pt>
                <c:pt idx="11">
                  <c:v>2070</c:v>
                </c:pt>
                <c:pt idx="12">
                  <c:v>2075</c:v>
                </c:pt>
                <c:pt idx="13">
                  <c:v>2080</c:v>
                </c:pt>
                <c:pt idx="14">
                  <c:v>2085</c:v>
                </c:pt>
                <c:pt idx="15">
                  <c:v>2090</c:v>
                </c:pt>
                <c:pt idx="16">
                  <c:v>2095</c:v>
                </c:pt>
                <c:pt idx="17">
                  <c:v>2100</c:v>
                </c:pt>
                <c:pt idx="18">
                  <c:v>2105</c:v>
                </c:pt>
                <c:pt idx="19">
                  <c:v>2110</c:v>
                </c:pt>
                <c:pt idx="20">
                  <c:v>2115</c:v>
                </c:pt>
                <c:pt idx="21">
                  <c:v>2120</c:v>
                </c:pt>
                <c:pt idx="22">
                  <c:v>2125</c:v>
                </c:pt>
                <c:pt idx="23">
                  <c:v>2130</c:v>
                </c:pt>
                <c:pt idx="24">
                  <c:v>2135</c:v>
                </c:pt>
                <c:pt idx="25">
                  <c:v>2140</c:v>
                </c:pt>
                <c:pt idx="26">
                  <c:v>2145</c:v>
                </c:pt>
                <c:pt idx="27">
                  <c:v>2150</c:v>
                </c:pt>
              </c:numCache>
            </c:numRef>
          </c:cat>
          <c:val>
            <c:numRef>
              <c:f>Compare!$B$25:$AC$25</c:f>
              <c:numCache>
                <c:formatCode>0.00%</c:formatCode>
                <c:ptCount val="28"/>
                <c:pt idx="0">
                  <c:v>1.7051E-3</c:v>
                </c:pt>
                <c:pt idx="1">
                  <c:v>2.4377627999999998E-3</c:v>
                </c:pt>
                <c:pt idx="2">
                  <c:v>3.3101098000000002E-3</c:v>
                </c:pt>
                <c:pt idx="3">
                  <c:v>4.3240555999999996E-3</c:v>
                </c:pt>
                <c:pt idx="4">
                  <c:v>5.4795019000000002E-3</c:v>
                </c:pt>
                <c:pt idx="5">
                  <c:v>6.7739085000000001E-3</c:v>
                </c:pt>
                <c:pt idx="6">
                  <c:v>8.2020183000000007E-3</c:v>
                </c:pt>
                <c:pt idx="7">
                  <c:v>9.7557306999999996E-3</c:v>
                </c:pt>
                <c:pt idx="8">
                  <c:v>1.14241073E-2</c:v>
                </c:pt>
                <c:pt idx="9">
                  <c:v>1.3193484700000001E-2</c:v>
                </c:pt>
                <c:pt idx="10">
                  <c:v>1.5047672E-2</c:v>
                </c:pt>
                <c:pt idx="11">
                  <c:v>1.6968204300000001E-2</c:v>
                </c:pt>
                <c:pt idx="12">
                  <c:v>1.8934631100000002E-2</c:v>
                </c:pt>
                <c:pt idx="13">
                  <c:v>2.0924818099999999E-2</c:v>
                </c:pt>
                <c:pt idx="14">
                  <c:v>2.2915246399999999E-2</c:v>
                </c:pt>
                <c:pt idx="15">
                  <c:v>2.4881294500000001E-2</c:v>
                </c:pt>
                <c:pt idx="16">
                  <c:v>2.6797494200000001E-2</c:v>
                </c:pt>
                <c:pt idx="17">
                  <c:v>2.8637750100000001E-2</c:v>
                </c:pt>
                <c:pt idx="18">
                  <c:v>3.0325482500000001E-2</c:v>
                </c:pt>
                <c:pt idx="19">
                  <c:v>3.1836572799999997E-2</c:v>
                </c:pt>
                <c:pt idx="20">
                  <c:v>3.3147349499999999E-2</c:v>
                </c:pt>
                <c:pt idx="21">
                  <c:v>3.4266469600000002E-2</c:v>
                </c:pt>
                <c:pt idx="22">
                  <c:v>3.5225371399999997E-2</c:v>
                </c:pt>
                <c:pt idx="23">
                  <c:v>3.6049443200000003E-2</c:v>
                </c:pt>
                <c:pt idx="24">
                  <c:v>3.6759281400000003E-2</c:v>
                </c:pt>
                <c:pt idx="25">
                  <c:v>3.7371719900000003E-2</c:v>
                </c:pt>
                <c:pt idx="26">
                  <c:v>3.7900638100000002E-2</c:v>
                </c:pt>
                <c:pt idx="27">
                  <c:v>3.8357583799999997E-2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89-4843-875D-EA0FB526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1217416"/>
        <c:axId val="831217088"/>
      </c:lineChart>
      <c:catAx>
        <c:axId val="83121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088"/>
        <c:crosses val="autoZero"/>
        <c:auto val="1"/>
        <c:lblAlgn val="ctr"/>
        <c:lblOffset val="100"/>
        <c:noMultiLvlLbl val="0"/>
      </c:catAx>
      <c:valAx>
        <c:axId val="831217088"/>
        <c:scaling>
          <c:orientation val="minMax"/>
          <c:max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21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12973-AE85-425E-813C-3A99657FF7BF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A268-B854-44EC-ABC5-9BCA54B0E9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47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18-03 UK Energy Market Reform - Outline and lessons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5A5BA-D6B5-4752-8A43-58D93FFA35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5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/>
              <a:t>In book order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0397" indent="-3155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62148" indent="-25243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67008" indent="-25243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71868" indent="-25243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76727" indent="-2524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81587" indent="-2524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786447" indent="-2524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291306" indent="-2524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E447C-45F2-784E-95BF-9FBB6CF0472C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67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According</a:t>
            </a:r>
            <a:r>
              <a:rPr lang="en-GB" baseline="0" dirty="0"/>
              <a:t> to </a:t>
            </a:r>
            <a:r>
              <a:rPr lang="en-GB" baseline="0" dirty="0" err="1"/>
              <a:t>Tennet</a:t>
            </a:r>
            <a:r>
              <a:rPr lang="en-GB" baseline="0" dirty="0"/>
              <a:t>, </a:t>
            </a:r>
            <a:r>
              <a:rPr lang="en-GB" dirty="0"/>
              <a:t>the project could handle windfarms with a capacity of 30GW, more than twice today’s total installed offshore wind power across the whole of Europe. </a:t>
            </a:r>
          </a:p>
          <a:p>
            <a:endParaRPr lang="en-GB" dirty="0"/>
          </a:p>
          <a:p>
            <a:r>
              <a:rPr lang="en-GB" dirty="0"/>
              <a:t>Highlight the</a:t>
            </a:r>
            <a:r>
              <a:rPr lang="en-GB" baseline="0" dirty="0"/>
              <a:t> need for cross-country government cooperation to support such innovation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FE3D9-2C88-4F56-A68D-93D9E7AA21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50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24315-A2C1-4929-850D-6581796C60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7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5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36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5A5BA-D6B5-4752-8A43-58D93FFA35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4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66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91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18-12 Delhi CPR Conf – global energy context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5A5BA-D6B5-4752-8A43-58D93FFA3593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1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46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8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E0765-4017-42E3-83FD-E37F082C73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44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8 master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5A5BA-D6B5-4752-8A43-58D93FFA35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9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36712"/>
            <a:ext cx="11729156" cy="571958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19882"/>
            <a:ext cx="11729156" cy="520159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56351"/>
            <a:ext cx="67733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64" y="1"/>
            <a:ext cx="604784" cy="6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76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38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314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67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435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61049"/>
            <a:ext cx="10972800" cy="22651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982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36712"/>
            <a:ext cx="11729156" cy="571958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19882"/>
            <a:ext cx="11729156" cy="520159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56351"/>
            <a:ext cx="67733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0" name="image1.jpe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92544" y="6046633"/>
            <a:ext cx="1199456" cy="8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1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571958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9882"/>
            <a:ext cx="10972800" cy="4606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856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1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571958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9882"/>
            <a:ext cx="10972800" cy="4606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97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36712"/>
            <a:ext cx="11729156" cy="571958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19882"/>
            <a:ext cx="11729156" cy="520159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56351"/>
            <a:ext cx="67733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4D0BCCB-7C57-4B46-BC83-DF0853169A9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64" y="1"/>
            <a:ext cx="604784" cy="67699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25777" y="400828"/>
            <a:ext cx="59924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baseline="0" dirty="0">
                <a:solidFill>
                  <a:schemeClr val="bg1"/>
                </a:solidFill>
              </a:rPr>
              <a:t>Lecture: </a:t>
            </a:r>
            <a:r>
              <a:rPr lang="en-US" sz="1300" b="1" dirty="0">
                <a:solidFill>
                  <a:schemeClr val="bg1"/>
                </a:solidFill>
              </a:rPr>
              <a:t>Planetary Economics and the Political Economy of Energy &amp; Climate Change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244267" y="218999"/>
            <a:ext cx="11063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baseline="0" dirty="0">
                <a:solidFill>
                  <a:schemeClr val="bg1"/>
                </a:solidFill>
              </a:rPr>
              <a:t>, </a:t>
            </a:r>
            <a:r>
              <a:rPr lang="de-DE" sz="1300" b="1" baseline="0" dirty="0">
                <a:solidFill>
                  <a:schemeClr val="bg1"/>
                </a:solidFill>
              </a:rPr>
              <a:t>MsC in EPEE</a:t>
            </a:r>
            <a:endParaRPr lang="en-US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55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571958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9882"/>
            <a:ext cx="10972800" cy="4606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04C4578-1AE0-43FB-8FCE-F660C893F6C5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4D0BCCB-7C57-4B46-BC83-DF0853169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60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3" tIns="45717" rIns="91433" bIns="45717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85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EBD1D-B1D3-4DF3-9144-B5623910E9AC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10BC-DC70-41AA-8BB7-C640EAA88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98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D3B8CEAE-DFEC-4DFB-9A71-B50DB3270865}" type="datetimeFigureOut">
              <a:rPr lang="en-GB">
                <a:solidFill>
                  <a:prstClr val="black"/>
                </a:solidFill>
              </a:rPr>
              <a:pPr/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6C649548-C53F-45C0-8E32-2C89CEFB5066}" type="slidenum">
              <a:rPr lang="en-GB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01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9" y="836712"/>
            <a:ext cx="11729156" cy="571958"/>
          </a:xfrm>
        </p:spPr>
        <p:txBody>
          <a:bodyPr>
            <a:normAutofit/>
          </a:bodyPr>
          <a:lstStyle>
            <a:lvl1pPr algn="l">
              <a:defRPr sz="21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9" y="1519884"/>
            <a:ext cx="11729156" cy="52015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56353"/>
            <a:ext cx="67733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0" name="image1.jpe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92544" y="6046635"/>
            <a:ext cx="1199456" cy="8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571958"/>
          </a:xfrm>
        </p:spPr>
        <p:txBody>
          <a:bodyPr>
            <a:normAutofit/>
          </a:bodyPr>
          <a:lstStyle>
            <a:lvl1pPr algn="l">
              <a:defRPr sz="24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9882"/>
            <a:ext cx="10972800" cy="4606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16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8617396" y="6356353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0BCCB-7C57-4B46-BC83-DF0853169A96}" type="slidenum">
              <a:rPr kumimoji="0" lang="en-GB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1.jpe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82672" y="6021292"/>
            <a:ext cx="1199456" cy="8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34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36712"/>
            <a:ext cx="11729156" cy="571958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19882"/>
            <a:ext cx="11729156" cy="520159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56351"/>
            <a:ext cx="677333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4D0BCCB-7C57-4B46-BC83-DF0853169A9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64" y="1"/>
            <a:ext cx="604784" cy="6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8715-B362-43A7-B570-BCF16C4D4135}" type="datetimeFigureOut">
              <a:rPr lang="en-GB" smtClean="0"/>
              <a:pPr/>
              <a:t>06/12/2019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3B11-0910-45C3-97E4-8A648FC11F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357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571958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9882"/>
            <a:ext cx="10972800" cy="4606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04C4578-1AE0-43FB-8FCE-F660C893F6C5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4D0BCCB-7C57-4B46-BC83-DF0853169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40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3" tIns="45717" rIns="91433" bIns="45717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95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4C4578-1AE0-43FB-8FCE-F660C893F6C5}" type="datetimeFigureOut">
              <a:rPr lang="en-GB" smtClean="0">
                <a:solidFill>
                  <a:prstClr val="black"/>
                </a:solidFill>
              </a:rPr>
              <a:pPr>
                <a:defRPr/>
              </a:pPr>
              <a:t>04/12/2019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D0BCCB-7C57-4B46-BC83-DF0853169A9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2783" y="6356356"/>
            <a:ext cx="2844800" cy="365125"/>
          </a:xfrm>
          <a:prstGeom prst="rect">
            <a:avLst/>
          </a:prstGeom>
        </p:spPr>
        <p:txBody>
          <a:bodyPr/>
          <a:lstStyle/>
          <a:p>
            <a:fld id="{D3B8CEAE-DFEC-4DFB-9A71-B50DB3270865}" type="datetimeFigureOut">
              <a:rPr lang="en-GB" smtClean="0">
                <a:solidFill>
                  <a:prstClr val="black"/>
                </a:solidFill>
              </a:rPr>
              <a:pPr/>
              <a:t>06/12/2019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3403" y="6330597"/>
            <a:ext cx="2844800" cy="365125"/>
          </a:xfrm>
          <a:prstGeom prst="rect">
            <a:avLst/>
          </a:prstGeom>
        </p:spPr>
        <p:txBody>
          <a:bodyPr/>
          <a:lstStyle/>
          <a:p>
            <a:fld id="{6C649548-C53F-45C0-8E32-2C89CEFB5066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522287"/>
            <a:ext cx="10916415" cy="895351"/>
          </a:xfrm>
        </p:spPr>
        <p:txBody>
          <a:bodyPr>
            <a:normAutofit/>
          </a:bodyPr>
          <a:lstStyle>
            <a:lvl1pPr marL="0" algn="l" defTabSz="12191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A0EBB8-2E09-4E30-B041-E0064A93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BEBA4-C297-4E0B-B9CD-25DDF9BF9665}" type="datetimeFigureOut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149389-B554-4E85-B616-9F48145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BAFD25-B395-4CFC-8374-6D4999F8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72F92-CDB3-42C2-A5EF-680C0B45D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61049"/>
            <a:ext cx="10972800" cy="2265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80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8CEAE-DFEC-4DFB-9A71-B50DB3270865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06/12/2019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49548-C53F-45C0-8E32-2C89CEFB5066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6873"/>
            <a:ext cx="10972800" cy="384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3"/>
          <a:stretch/>
        </p:blipFill>
        <p:spPr>
          <a:xfrm>
            <a:off x="0" y="1"/>
            <a:ext cx="12192000" cy="681203"/>
          </a:xfrm>
          <a:prstGeom prst="rect">
            <a:avLst/>
          </a:prstGeom>
        </p:spPr>
      </p:pic>
      <p:pic>
        <p:nvPicPr>
          <p:cNvPr id="7" name="Picture 6" descr="master_outline_is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6381329"/>
            <a:ext cx="622931" cy="2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8" r:id="rId4"/>
    <p:sldLayoutId id="2147483690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484784"/>
            <a:ext cx="10972800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85631"/>
          </a:xfrm>
          <a:prstGeom prst="rect">
            <a:avLst/>
          </a:prstGeom>
        </p:spPr>
      </p:pic>
      <p:pic>
        <p:nvPicPr>
          <p:cNvPr id="5" name="Picture 4" descr="master_outline_isr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6381329"/>
            <a:ext cx="622931" cy="2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6873"/>
            <a:ext cx="10972800" cy="384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3"/>
          <a:stretch/>
        </p:blipFill>
        <p:spPr>
          <a:xfrm>
            <a:off x="0" y="1"/>
            <a:ext cx="12192000" cy="681203"/>
          </a:xfrm>
          <a:prstGeom prst="rect">
            <a:avLst/>
          </a:prstGeom>
        </p:spPr>
      </p:pic>
      <p:pic>
        <p:nvPicPr>
          <p:cNvPr id="7" name="Picture 6" descr="master_outline_is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6381329"/>
            <a:ext cx="622931" cy="2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6873"/>
            <a:ext cx="10972800" cy="384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master_outline_is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6381329"/>
            <a:ext cx="622931" cy="290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3"/>
          <a:stretch/>
        </p:blipFill>
        <p:spPr>
          <a:xfrm>
            <a:off x="0" y="1"/>
            <a:ext cx="12192000" cy="6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6875"/>
            <a:ext cx="10972800" cy="384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3"/>
          <a:stretch/>
        </p:blipFill>
        <p:spPr>
          <a:xfrm>
            <a:off x="0" y="3"/>
            <a:ext cx="12192000" cy="681203"/>
          </a:xfrm>
          <a:prstGeom prst="rect">
            <a:avLst/>
          </a:prstGeom>
        </p:spPr>
      </p:pic>
      <p:pic>
        <p:nvPicPr>
          <p:cNvPr id="7" name="Picture 6" descr="master_outline_is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" y="6381331"/>
            <a:ext cx="622931" cy="2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4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6873"/>
            <a:ext cx="10972800" cy="384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3"/>
          <a:stretch/>
        </p:blipFill>
        <p:spPr>
          <a:xfrm>
            <a:off x="0" y="1"/>
            <a:ext cx="12192000" cy="681203"/>
          </a:xfrm>
          <a:prstGeom prst="rect">
            <a:avLst/>
          </a:prstGeom>
        </p:spPr>
      </p:pic>
      <p:pic>
        <p:nvPicPr>
          <p:cNvPr id="7" name="Picture 6" descr="master_outline_is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6381329"/>
            <a:ext cx="622931" cy="2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2.jpeg"/><Relationship Id="rId7" Type="http://schemas.openxmlformats.org/officeDocument/2006/relationships/image" Target="../media/image15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30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cid:33A7BC58-CE52-42CA-9783-52E421B3873B" TargetMode="Externa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10" Type="http://schemas.openxmlformats.org/officeDocument/2006/relationships/image" Target="../media/image12.png"/><Relationship Id="rId4" Type="http://schemas.openxmlformats.org/officeDocument/2006/relationships/chart" Target="../charts/chart8.xml"/><Relationship Id="rId9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9A769-C8AE-4E96-B7CF-CCA7885DC456}"/>
              </a:ext>
            </a:extLst>
          </p:cNvPr>
          <p:cNvSpPr/>
          <p:nvPr/>
        </p:nvSpPr>
        <p:spPr>
          <a:xfrm>
            <a:off x="179107" y="1061447"/>
            <a:ext cx="10932910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i="1" dirty="0"/>
              <a:t>new theories, approaches and policies</a:t>
            </a:r>
            <a:endParaRPr lang="en-GB" sz="4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568FD-836E-4D60-94F2-644BAC245D98}"/>
              </a:ext>
            </a:extLst>
          </p:cNvPr>
          <p:cNvSpPr txBox="1"/>
          <p:nvPr/>
        </p:nvSpPr>
        <p:spPr>
          <a:xfrm>
            <a:off x="456160" y="5319499"/>
            <a:ext cx="11378789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3200" dirty="0"/>
              <a:t>UCL Public Lecture series on Policy and Practice </a:t>
            </a:r>
          </a:p>
          <a:p>
            <a:pPr algn="ctr">
              <a:defRPr/>
            </a:pPr>
            <a:r>
              <a:rPr lang="en-GB" sz="2400" dirty="0"/>
              <a:t>UCL Department of Economics / Department of Political Science / School of Public Policy</a:t>
            </a:r>
          </a:p>
          <a:p>
            <a:pPr algn="ctr">
              <a:defRPr/>
            </a:pPr>
            <a:r>
              <a:rPr lang="en-US" sz="2400" dirty="0"/>
              <a:t>5</a:t>
            </a:r>
            <a:r>
              <a:rPr lang="en-GB" sz="2400" baseline="30000" dirty="0" err="1"/>
              <a:t>th</a:t>
            </a:r>
            <a:r>
              <a:rPr lang="en-GB" sz="2400" dirty="0"/>
              <a:t> December 2019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1FF6BFD5-D729-454A-9FED-5AFDF3ABB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60" y="1831568"/>
            <a:ext cx="11735840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600"/>
              </a:spcBef>
              <a:defRPr/>
            </a:pPr>
            <a:endParaRPr lang="en-US" sz="2400" b="1" dirty="0">
              <a:solidFill>
                <a:prstClr val="black"/>
              </a:solidFill>
            </a:endParaRPr>
          </a:p>
          <a:p>
            <a:pPr algn="ctr" eaLnBrk="1" hangingPunct="1">
              <a:spcBef>
                <a:spcPts val="600"/>
              </a:spcBef>
              <a:defRPr/>
            </a:pPr>
            <a:r>
              <a:rPr lang="en-US" sz="2800" b="1" dirty="0">
                <a:solidFill>
                  <a:prstClr val="black"/>
                </a:solidFill>
              </a:rPr>
              <a:t>Michael Grubb </a:t>
            </a:r>
          </a:p>
          <a:p>
            <a:pPr algn="ctr" eaLnBrk="1" hangingPunct="1">
              <a:spcBef>
                <a:spcPts val="600"/>
              </a:spcBef>
              <a:defRPr/>
            </a:pPr>
            <a:r>
              <a:rPr lang="en-US" sz="2400" dirty="0">
                <a:solidFill>
                  <a:prstClr val="black"/>
                </a:solidFill>
              </a:rPr>
              <a:t>Research Director and Professor  Energy and Climate Change, </a:t>
            </a:r>
          </a:p>
          <a:p>
            <a:pPr algn="ctr" eaLnBrk="1" hangingPunct="1">
              <a:spcBef>
                <a:spcPts val="600"/>
              </a:spcBef>
              <a:defRPr/>
            </a:pPr>
            <a:r>
              <a:rPr lang="en-US" sz="2000" dirty="0">
                <a:solidFill>
                  <a:prstClr val="black"/>
                </a:solidFill>
              </a:rPr>
              <a:t>University College London (UCL) – Inst. Sustainable Resources &amp; Energy Institute</a:t>
            </a:r>
          </a:p>
          <a:p>
            <a:pPr algn="ctr" eaLnBrk="1" hangingPunct="1">
              <a:spcBef>
                <a:spcPts val="6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algn="ctr" eaLnBrk="1" hangingPunct="1">
              <a:spcBef>
                <a:spcPts val="600"/>
              </a:spcBef>
              <a:defRPr/>
            </a:pPr>
            <a:r>
              <a:rPr lang="en-US" i="1" dirty="0">
                <a:solidFill>
                  <a:prstClr val="black"/>
                </a:solidFill>
              </a:rPr>
              <a:t>Convening Lead Author, Intergovernmental Panel on Climate Change (IPCC) Mitigation Report Ch.1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BA445-D031-4AA0-8152-260210BEB04D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06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08B813-8DDE-4C47-BDF9-7035444A1644}"/>
              </a:ext>
            </a:extLst>
          </p:cNvPr>
          <p:cNvSpPr/>
          <p:nvPr/>
        </p:nvSpPr>
        <p:spPr>
          <a:xfrm>
            <a:off x="0" y="0"/>
            <a:ext cx="9426064" cy="707886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weird world?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ED09E-E217-444A-9153-080219837CD1}"/>
              </a:ext>
            </a:extLst>
          </p:cNvPr>
          <p:cNvSpPr txBox="1"/>
          <p:nvPr/>
        </p:nvSpPr>
        <p:spPr>
          <a:xfrm>
            <a:off x="222069" y="735661"/>
            <a:ext cx="105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 and you may be right, but: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657C0-62F1-43EF-9766-FBEAF2016DAC}"/>
              </a:ext>
            </a:extLst>
          </p:cNvPr>
          <p:cNvSpPr txBox="1"/>
          <p:nvPr/>
        </p:nvSpPr>
        <p:spPr>
          <a:xfrm>
            <a:off x="-78375" y="1872453"/>
            <a:ext cx="617437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Economists always on a search for balancing costs and benefits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 </a:t>
            </a:r>
            <a:r>
              <a:rPr lang="en-US" sz="2800" i="1" dirty="0"/>
              <a:t>legal requirement </a:t>
            </a:r>
            <a:r>
              <a:rPr lang="en-US" sz="2800" dirty="0"/>
              <a:t>in US legislation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The </a:t>
            </a:r>
            <a:r>
              <a:rPr lang="en-US" sz="2800" dirty="0" err="1"/>
              <a:t>InterAgency</a:t>
            </a:r>
            <a:r>
              <a:rPr lang="en-US" sz="2800" dirty="0"/>
              <a:t> Task Force under Obama 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Trump cancellation of the Obama Clean Power Plan, </a:t>
            </a:r>
            <a:r>
              <a:rPr lang="en-US" sz="2800" dirty="0" err="1"/>
              <a:t>etc</a:t>
            </a:r>
            <a:r>
              <a:rPr lang="en-US" sz="2800" dirty="0"/>
              <a:t> 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UK Treasury seeks to use a ‘social cost of GHG emissions’, though evolved … 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  <a:p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64335-BB48-4D5C-ADA7-E8E3F7525D43}"/>
              </a:ext>
            </a:extLst>
          </p:cNvPr>
          <p:cNvPicPr/>
          <p:nvPr/>
        </p:nvPicPr>
        <p:blipFill rotWithShape="1">
          <a:blip r:embed="rId2"/>
          <a:srcRect l="24818" t="17531" r="23442" b="10380"/>
          <a:stretch/>
        </p:blipFill>
        <p:spPr bwMode="auto">
          <a:xfrm>
            <a:off x="5762809" y="967004"/>
            <a:ext cx="6494508" cy="5681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13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A969-F2B0-47EC-BE59-F95B9668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84" y="848251"/>
            <a:ext cx="10736826" cy="702009"/>
          </a:xfrm>
        </p:spPr>
        <p:txBody>
          <a:bodyPr>
            <a:noAutofit/>
          </a:bodyPr>
          <a:lstStyle/>
          <a:p>
            <a:r>
              <a:rPr lang="en-US" sz="3200" dirty="0"/>
              <a:t>…. Has mostly neglected the other side of the ledger …</a:t>
            </a:r>
            <a:br>
              <a:rPr lang="en-GB" sz="3200" dirty="0"/>
            </a:br>
            <a:endParaRPr lang="en-GB" sz="3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C772E-3D69-4723-9AB2-6D4AC34F381A}"/>
              </a:ext>
            </a:extLst>
          </p:cNvPr>
          <p:cNvCxnSpPr>
            <a:cxnSpLocks/>
          </p:cNvCxnSpPr>
          <p:nvPr/>
        </p:nvCxnSpPr>
        <p:spPr>
          <a:xfrm flipV="1">
            <a:off x="788271" y="2631951"/>
            <a:ext cx="0" cy="36674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D5DD21-03E7-4612-970A-61CE18E41EDB}"/>
              </a:ext>
            </a:extLst>
          </p:cNvPr>
          <p:cNvCxnSpPr/>
          <p:nvPr/>
        </p:nvCxnSpPr>
        <p:spPr>
          <a:xfrm>
            <a:off x="788271" y="6299383"/>
            <a:ext cx="38345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E3E2C-FB70-4318-AE93-B1F4003250FF}"/>
              </a:ext>
            </a:extLst>
          </p:cNvPr>
          <p:cNvCxnSpPr/>
          <p:nvPr/>
        </p:nvCxnSpPr>
        <p:spPr>
          <a:xfrm flipV="1">
            <a:off x="788271" y="2749938"/>
            <a:ext cx="3470787" cy="15633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57C9B2-103B-4253-8E04-89F0679D2226}"/>
              </a:ext>
            </a:extLst>
          </p:cNvPr>
          <p:cNvSpPr/>
          <p:nvPr/>
        </p:nvSpPr>
        <p:spPr>
          <a:xfrm rot="1244031">
            <a:off x="781718" y="4369969"/>
            <a:ext cx="3763450" cy="651455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493F4-DA30-457A-A65C-A102DEBE74C7}"/>
              </a:ext>
            </a:extLst>
          </p:cNvPr>
          <p:cNvSpPr txBox="1"/>
          <p:nvPr/>
        </p:nvSpPr>
        <p:spPr>
          <a:xfrm rot="20123919">
            <a:off x="1134252" y="2931654"/>
            <a:ext cx="34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Business as usual emissions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F80E8-8121-493B-826F-14CF0521C0EC}"/>
              </a:ext>
            </a:extLst>
          </p:cNvPr>
          <p:cNvSpPr txBox="1"/>
          <p:nvPr/>
        </p:nvSpPr>
        <p:spPr>
          <a:xfrm rot="1421895">
            <a:off x="1901519" y="4765240"/>
            <a:ext cx="242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Abatement path?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2DF49-8289-4136-AD02-94C643F53672}"/>
              </a:ext>
            </a:extLst>
          </p:cNvPr>
          <p:cNvSpPr txBox="1"/>
          <p:nvPr/>
        </p:nvSpPr>
        <p:spPr>
          <a:xfrm rot="16200000">
            <a:off x="-1178826" y="4075892"/>
            <a:ext cx="34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Emissions</a:t>
            </a:r>
            <a:endParaRPr lang="en-GB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D40A9-BCE0-4602-BDEE-1EE7A8DFBEA9}"/>
              </a:ext>
            </a:extLst>
          </p:cNvPr>
          <p:cNvSpPr txBox="1"/>
          <p:nvPr/>
        </p:nvSpPr>
        <p:spPr>
          <a:xfrm>
            <a:off x="2731683" y="3742088"/>
            <a:ext cx="182868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99603-3153-4510-BF71-FDA41F3506D6}"/>
              </a:ext>
            </a:extLst>
          </p:cNvPr>
          <p:cNvSpPr txBox="1"/>
          <p:nvPr/>
        </p:nvSpPr>
        <p:spPr>
          <a:xfrm>
            <a:off x="1830489" y="6391160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6431D-1FAC-4676-8D4D-BEE5E3ECA987}"/>
              </a:ext>
            </a:extLst>
          </p:cNvPr>
          <p:cNvSpPr txBox="1"/>
          <p:nvPr/>
        </p:nvSpPr>
        <p:spPr>
          <a:xfrm>
            <a:off x="783390" y="1413833"/>
            <a:ext cx="387268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Abatement Costs</a:t>
            </a:r>
          </a:p>
          <a:p>
            <a:pPr algn="ctr"/>
            <a:r>
              <a:rPr lang="en-US" sz="2000" dirty="0"/>
              <a:t>(cost of cutting emissions)</a:t>
            </a:r>
            <a:endParaRPr lang="en-GB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149237-3BEB-4F20-A279-93C89DBF343B}"/>
              </a:ext>
            </a:extLst>
          </p:cNvPr>
          <p:cNvSpPr/>
          <p:nvPr/>
        </p:nvSpPr>
        <p:spPr>
          <a:xfrm>
            <a:off x="12887" y="50370"/>
            <a:ext cx="8595536" cy="584775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r>
              <a:rPr lang="en-GB" altLang="en-US" sz="3200" dirty="0">
                <a:solidFill>
                  <a:schemeClr val="bg1"/>
                </a:solidFill>
              </a:rPr>
              <a:t>The Economic Approach in such models …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87CDCE-9801-4C65-9231-226149FBBD36}"/>
              </a:ext>
            </a:extLst>
          </p:cNvPr>
          <p:cNvSpPr/>
          <p:nvPr/>
        </p:nvSpPr>
        <p:spPr>
          <a:xfrm rot="1712129">
            <a:off x="577692" y="5141663"/>
            <a:ext cx="4026027" cy="180080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675B1-3B3C-4897-BC8F-5DF179BE1179}"/>
              </a:ext>
            </a:extLst>
          </p:cNvPr>
          <p:cNvSpPr txBox="1"/>
          <p:nvPr/>
        </p:nvSpPr>
        <p:spPr>
          <a:xfrm>
            <a:off x="4793069" y="2403260"/>
            <a:ext cx="2149414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Calculated abatement cost depends upon </a:t>
            </a:r>
            <a:r>
              <a:rPr lang="en-US" sz="2400" b="1" dirty="0"/>
              <a:t>distance </a:t>
            </a:r>
            <a:r>
              <a:rPr lang="en-US" sz="2400" dirty="0"/>
              <a:t>from assumed </a:t>
            </a:r>
          </a:p>
          <a:p>
            <a:r>
              <a:rPr lang="en-US" sz="2400" b="1" dirty="0"/>
              <a:t>‘</a:t>
            </a:r>
            <a:r>
              <a:rPr lang="en-US" sz="2400" b="1" dirty="0" err="1"/>
              <a:t>BaU</a:t>
            </a:r>
            <a:r>
              <a:rPr lang="en-US" sz="2400" b="1" dirty="0"/>
              <a:t>’ </a:t>
            </a:r>
            <a:r>
              <a:rPr lang="en-US" sz="2400" dirty="0"/>
              <a:t>reference emissions path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24C309-788A-48EE-89C1-A7B287BBF2B7}"/>
              </a:ext>
            </a:extLst>
          </p:cNvPr>
          <p:cNvCxnSpPr/>
          <p:nvPr/>
        </p:nvCxnSpPr>
        <p:spPr>
          <a:xfrm>
            <a:off x="3891334" y="3017519"/>
            <a:ext cx="0" cy="18418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259A83-A4E2-47F4-8D3A-D07771F19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05613"/>
              </p:ext>
            </p:extLst>
          </p:nvPr>
        </p:nvGraphicFramePr>
        <p:xfrm>
          <a:off x="7196937" y="1302041"/>
          <a:ext cx="4655638" cy="1349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2546">
                  <a:extLst>
                    <a:ext uri="{9D8B030D-6E8A-4147-A177-3AD203B41FA5}">
                      <a16:colId xmlns:a16="http://schemas.microsoft.com/office/drawing/2014/main" val="893164351"/>
                    </a:ext>
                  </a:extLst>
                </a:gridCol>
                <a:gridCol w="363092">
                  <a:extLst>
                    <a:ext uri="{9D8B030D-6E8A-4147-A177-3AD203B41FA5}">
                      <a16:colId xmlns:a16="http://schemas.microsoft.com/office/drawing/2014/main" val="215948989"/>
                    </a:ext>
                  </a:extLst>
                </a:gridCol>
              </a:tblGrid>
              <a:tr h="5860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Cost at time t of reducing emissions at time t by µ,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C(t) = f(µ(t))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825798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2E21DD5-E53C-442C-B2CB-88D2157F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95794"/>
              </p:ext>
            </p:extLst>
          </p:nvPr>
        </p:nvGraphicFramePr>
        <p:xfrm>
          <a:off x="7196937" y="4190978"/>
          <a:ext cx="4794766" cy="89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0279">
                  <a:extLst>
                    <a:ext uri="{9D8B030D-6E8A-4147-A177-3AD203B41FA5}">
                      <a16:colId xmlns:a16="http://schemas.microsoft.com/office/drawing/2014/main" val="2626218168"/>
                    </a:ext>
                  </a:extLst>
                </a:gridCol>
                <a:gridCol w="224487">
                  <a:extLst>
                    <a:ext uri="{9D8B030D-6E8A-4147-A177-3AD203B41FA5}">
                      <a16:colId xmlns:a16="http://schemas.microsoft.com/office/drawing/2014/main" val="2838968418"/>
                    </a:ext>
                  </a:extLst>
                </a:gridCol>
              </a:tblGrid>
              <a:tr h="235981">
                <a:tc>
                  <a:txBody>
                    <a:bodyPr/>
                    <a:lstStyle/>
                    <a:p>
                      <a:pPr indent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Abatement cost as fraction of global GDP = </a:t>
                      </a:r>
                      <a:r>
                        <a:rPr lang="en-GB" sz="2800" b="0" dirty="0" err="1">
                          <a:effectLst/>
                        </a:rPr>
                        <a:t>c</a:t>
                      </a:r>
                      <a:r>
                        <a:rPr lang="en-GB" sz="2800" b="0" baseline="-25000" dirty="0" err="1">
                          <a:effectLst/>
                        </a:rPr>
                        <a:t>A</a:t>
                      </a:r>
                      <a:r>
                        <a:rPr lang="en-GB" sz="2800" b="0" dirty="0">
                          <a:effectLst/>
                        </a:rPr>
                        <a:t>(t) . μ(t)</a:t>
                      </a:r>
                      <a:r>
                        <a:rPr lang="en-GB" sz="2000" b="0" dirty="0">
                          <a:effectLst/>
                        </a:rPr>
                        <a:t> </a:t>
                      </a:r>
                      <a:r>
                        <a:rPr lang="en-GB" sz="2000" b="0" baseline="30000" dirty="0">
                          <a:effectLst/>
                        </a:rPr>
                        <a:t>θ</a:t>
                      </a:r>
                      <a:endParaRPr lang="en-GB" sz="2800" b="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7838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FD3109-3EB5-40B6-809D-B2349B058BAE}"/>
              </a:ext>
            </a:extLst>
          </p:cNvPr>
          <p:cNvSpPr txBox="1"/>
          <p:nvPr/>
        </p:nvSpPr>
        <p:spPr>
          <a:xfrm flipH="1">
            <a:off x="7158445" y="2640061"/>
            <a:ext cx="5033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 usual terms &amp; conditions apply” </a:t>
            </a:r>
            <a:r>
              <a:rPr lang="en-US" sz="2400" dirty="0"/>
              <a:t>(</a:t>
            </a:r>
            <a:r>
              <a:rPr lang="en-US" sz="2400" dirty="0" err="1"/>
              <a:t>eg.</a:t>
            </a:r>
            <a:r>
              <a:rPr lang="en-US" sz="2400" dirty="0"/>
              <a:t> f(</a:t>
            </a:r>
            <a:r>
              <a:rPr lang="en-US" sz="2400" i="1" dirty="0"/>
              <a:t>µ</a:t>
            </a:r>
            <a:r>
              <a:rPr lang="en-US" sz="2400" dirty="0"/>
              <a:t>(t) monotonically rising, </a:t>
            </a:r>
            <a:r>
              <a:rPr lang="en-US" sz="2400" dirty="0" err="1"/>
              <a:t>etc</a:t>
            </a:r>
            <a:r>
              <a:rPr lang="en-US" sz="2400" dirty="0"/>
              <a:t>) 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CA7A2-28B0-4F95-81FF-7A954F3C5D5C}"/>
              </a:ext>
            </a:extLst>
          </p:cNvPr>
          <p:cNvSpPr txBox="1"/>
          <p:nvPr/>
        </p:nvSpPr>
        <p:spPr>
          <a:xfrm>
            <a:off x="7641677" y="3603100"/>
            <a:ext cx="337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DICE: 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C31CB-176A-4F9C-88A4-91CC4179D36A}"/>
              </a:ext>
            </a:extLst>
          </p:cNvPr>
          <p:cNvSpPr txBox="1"/>
          <p:nvPr/>
        </p:nvSpPr>
        <p:spPr>
          <a:xfrm>
            <a:off x="5661210" y="5555959"/>
            <a:ext cx="5982641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Now, Hang on a Moment and Reflect …</a:t>
            </a:r>
          </a:p>
          <a:p>
            <a:pPr algn="ctr"/>
            <a:r>
              <a:rPr lang="en-US" sz="3600" i="1" dirty="0"/>
              <a:t>There is no History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9004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3F8C-4060-4E01-BED2-A4D8701A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0141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The fundamental challenge</a:t>
            </a:r>
            <a:endParaRPr lang="en-GB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68352-9C67-4015-BB1C-64260B542964}"/>
              </a:ext>
            </a:extLst>
          </p:cNvPr>
          <p:cNvSpPr txBox="1"/>
          <p:nvPr/>
        </p:nvSpPr>
        <p:spPr>
          <a:xfrm>
            <a:off x="496390" y="1750423"/>
            <a:ext cx="4807132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default assumption</a:t>
            </a:r>
          </a:p>
          <a:p>
            <a:pPr algn="ctr"/>
            <a:r>
              <a:rPr lang="en-US" sz="3600" b="1" dirty="0"/>
              <a:t>Temporal Independence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Stylised</a:t>
            </a:r>
            <a:r>
              <a:rPr lang="en-US" sz="3600" dirty="0"/>
              <a:t> ‘integrated assessment’ models with no relationship between abatement in one period and another 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037AF-F910-4EF5-93F3-C82F3657D60A}"/>
              </a:ext>
            </a:extLst>
          </p:cNvPr>
          <p:cNvSpPr txBox="1"/>
          <p:nvPr/>
        </p:nvSpPr>
        <p:spPr>
          <a:xfrm>
            <a:off x="6096000" y="1750422"/>
            <a:ext cx="5094515" cy="39703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 components of</a:t>
            </a:r>
            <a:r>
              <a:rPr lang="en-US" sz="3600" b="1" dirty="0"/>
              <a:t> Dynamic Realism</a:t>
            </a:r>
          </a:p>
          <a:p>
            <a:endParaRPr lang="en-US" sz="3600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Inertia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Induced Innovation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Path Dependence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8182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245ABF-0F7C-415D-9065-46CC7DA0FEC4}"/>
              </a:ext>
            </a:extLst>
          </p:cNvPr>
          <p:cNvSpPr/>
          <p:nvPr/>
        </p:nvSpPr>
        <p:spPr>
          <a:xfrm>
            <a:off x="59919" y="3308876"/>
            <a:ext cx="8976320" cy="1789488"/>
          </a:xfrm>
          <a:prstGeom prst="rect">
            <a:avLst/>
          </a:prstGeom>
          <a:solidFill>
            <a:srgbClr val="ABE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976320" y="5098364"/>
            <a:ext cx="3173954" cy="157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Energy, Climate Change and the Three Domains of Sustainable 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47" y="1403876"/>
            <a:ext cx="25527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596" y="6444044"/>
            <a:ext cx="18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@michaelgrubb9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24EE-5C6E-4EDC-A4FA-A88BB353D799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5D9AC6-C580-408F-92B7-0601D89501E5}"/>
              </a:ext>
            </a:extLst>
          </p:cNvPr>
          <p:cNvSpPr txBox="1">
            <a:spLocks/>
          </p:cNvSpPr>
          <p:nvPr/>
        </p:nvSpPr>
        <p:spPr>
          <a:xfrm>
            <a:off x="167584" y="769059"/>
            <a:ext cx="8797213" cy="47008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Preface: science perspectives on climate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 1: The Stylised global economics of climate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model and critiques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unconventional critique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components of dynamic realism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nertia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nduced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Innovation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Dependence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Part 2: Innovation, transformation and </a:t>
            </a:r>
            <a:r>
              <a:rPr lang="en-GB" sz="2800" b="1" dirty="0"/>
              <a:t>UK’s next frontier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35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96472-A042-48BF-BE61-829D7003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1037059"/>
            <a:ext cx="6448086" cy="5651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D298EA-8A26-4177-8A32-BA33920245FE}"/>
              </a:ext>
            </a:extLst>
          </p:cNvPr>
          <p:cNvSpPr/>
          <p:nvPr/>
        </p:nvSpPr>
        <p:spPr>
          <a:xfrm>
            <a:off x="-1" y="0"/>
            <a:ext cx="9511645" cy="584775"/>
          </a:xfrm>
          <a:prstGeom prst="rect">
            <a:avLst/>
          </a:prstGeom>
          <a:solidFill>
            <a:srgbClr val="23689B"/>
          </a:solidFill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(a) Inertia – historical rates of change</a:t>
            </a:r>
            <a:endParaRPr lang="en-GB" sz="36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DCCEC-32C5-4C2C-A8EE-CE393D0BB180}"/>
              </a:ext>
            </a:extLst>
          </p:cNvPr>
          <p:cNvSpPr/>
          <p:nvPr/>
        </p:nvSpPr>
        <p:spPr>
          <a:xfrm>
            <a:off x="6774426" y="751344"/>
            <a:ext cx="5417574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b="1" dirty="0"/>
            </a:br>
            <a:r>
              <a:rPr lang="en-US" sz="2800" dirty="0"/>
              <a:t>Various timescales: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Lag from R&amp;D to a few % can be decades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Energy technologies: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nuclear 20 years from 5 to 90%;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coal 35 years from 5 to 90%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Consumer adoption, wider range</a:t>
            </a:r>
          </a:p>
          <a:p>
            <a:pPr lvl="1"/>
            <a:r>
              <a:rPr lang="en-US" sz="2400" dirty="0"/>
              <a:t>of final penetration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 infrastructures may be even slower (think cities, roads, buildings)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Low carbon transitions need to work with what exists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Whilst developing economies have better prospect to ‘leapfrog’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Also </a:t>
            </a:r>
            <a:r>
              <a:rPr lang="en-US" sz="2000" i="1" dirty="0" err="1"/>
              <a:t>eg.</a:t>
            </a:r>
            <a:r>
              <a:rPr lang="en-US" sz="2000" i="1" dirty="0"/>
              <a:t> costs of ‘stranded carbon assets’ and political resistance of incumbent interests</a:t>
            </a:r>
          </a:p>
        </p:txBody>
      </p:sp>
    </p:spTree>
    <p:extLst>
      <p:ext uri="{BB962C8B-B14F-4D97-AF65-F5344CB8AC3E}">
        <p14:creationId xmlns:p14="http://schemas.microsoft.com/office/powerpoint/2010/main" val="21801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1314-3ABE-4479-AEB0-99B7350D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562392"/>
            <a:ext cx="10972800" cy="1143000"/>
          </a:xfrm>
        </p:spPr>
        <p:txBody>
          <a:bodyPr/>
          <a:lstStyle/>
          <a:p>
            <a:r>
              <a:rPr lang="en-US" dirty="0"/>
              <a:t>Adding Inertia is easy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314370F-8573-4770-9B72-7B2AAE069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346291"/>
                  </p:ext>
                </p:extLst>
              </p:nvPr>
            </p:nvGraphicFramePr>
            <p:xfrm>
              <a:off x="113212" y="1560082"/>
              <a:ext cx="7332617" cy="41001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32617">
                      <a:extLst>
                        <a:ext uri="{9D8B030D-6E8A-4147-A177-3AD203B41FA5}">
                          <a16:colId xmlns:a16="http://schemas.microsoft.com/office/drawing/2014/main" val="529435870"/>
                        </a:ext>
                      </a:extLst>
                    </a:gridCol>
                  </a:tblGrid>
                  <a:tr h="1820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4000" b="0" dirty="0">
                              <a:effectLst/>
                            </a:rPr>
                            <a:t>Abatement cost as fraction of GDP, </a:t>
                          </a:r>
                          <a:r>
                            <a:rPr lang="en-GB" sz="4000" dirty="0">
                              <a:effectLst/>
                            </a:rPr>
                            <a:t>C</a:t>
                          </a:r>
                          <a:r>
                            <a:rPr lang="en-GB" sz="4000" baseline="-25000" dirty="0">
                              <a:effectLst/>
                            </a:rPr>
                            <a:t>AB</a:t>
                          </a:r>
                          <a:r>
                            <a:rPr lang="en-GB" sz="4000" dirty="0">
                              <a:effectLst/>
                            </a:rPr>
                            <a:t> (t) =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4000" dirty="0" err="1">
                              <a:effectLst/>
                            </a:rPr>
                            <a:t>c</a:t>
                          </a:r>
                          <a:r>
                            <a:rPr lang="en-GB" sz="4000" baseline="-25000" dirty="0" err="1">
                              <a:effectLst/>
                            </a:rPr>
                            <a:t>A</a:t>
                          </a:r>
                          <a:r>
                            <a:rPr lang="en-GB" sz="4000" dirty="0">
                              <a:effectLst/>
                            </a:rPr>
                            <a:t>(t) . </a:t>
                          </a:r>
                          <a:r>
                            <a:rPr lang="en-GB" sz="4000" b="0" dirty="0">
                              <a:effectLst/>
                            </a:rPr>
                            <a:t>μ(t)</a:t>
                          </a:r>
                          <a:r>
                            <a:rPr lang="en-GB" sz="4000" b="0" baseline="30000" dirty="0" err="1">
                              <a:effectLst/>
                            </a:rPr>
                            <a:t>θA</a:t>
                          </a:r>
                          <a:r>
                            <a:rPr lang="en-GB" sz="4000" b="0" dirty="0">
                              <a:effectLst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effectLst/>
                            </a:rPr>
                            <a:t>+ </a:t>
                          </a:r>
                          <a:r>
                            <a:rPr lang="en-GB" sz="4000" dirty="0" err="1">
                              <a:effectLst/>
                            </a:rPr>
                            <a:t>c</a:t>
                          </a:r>
                          <a:r>
                            <a:rPr lang="en-GB" sz="4000" baseline="-25000" dirty="0" err="1">
                              <a:effectLst/>
                            </a:rPr>
                            <a:t>B</a:t>
                          </a:r>
                          <a:r>
                            <a:rPr lang="en-GB" sz="4000" dirty="0">
                              <a:effectLst/>
                            </a:rPr>
                            <a:t>(t) . </a:t>
                          </a:r>
                          <a14:m>
                            <m:oMath xmlns:m="http://schemas.openxmlformats.org/officeDocument/2006/math">
                              <m:r>
                                <a:rPr lang="en-GB" sz="40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sz="4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effectLst/>
                                      <a:latin typeface="Cambria Math" panose="02040503050406030204" pitchFamily="18" charset="0"/>
                                    </a:rPr>
                                    <m:t>dμ</m:t>
                                  </m:r>
                                  <m:r>
                                    <a:rPr lang="en-GB" sz="44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GB" sz="44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4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4400" dirty="0">
                              <a:effectLst/>
                            </a:rPr>
                            <a:t>)</a:t>
                          </a:r>
                          <a:r>
                            <a:rPr lang="en-GB" sz="4000" baseline="30000" dirty="0">
                              <a:effectLst/>
                            </a:rPr>
                            <a:t>  </a:t>
                          </a:r>
                          <a:r>
                            <a:rPr lang="en-GB" sz="4000" baseline="30000" dirty="0" err="1">
                              <a:effectLst/>
                            </a:rPr>
                            <a:t>θB</a:t>
                          </a:r>
                          <a:r>
                            <a:rPr lang="en-GB" sz="4000" baseline="30000" dirty="0">
                              <a:effectLst/>
                            </a:rPr>
                            <a:t> </a:t>
                          </a:r>
                          <a:r>
                            <a:rPr lang="en-GB" sz="4000" dirty="0">
                              <a:effectLst/>
                            </a:rPr>
                            <a:t> </a:t>
                          </a:r>
                          <a:endParaRPr lang="en-GB" sz="40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5289143"/>
                      </a:ext>
                    </a:extLst>
                  </a:tr>
                  <a:tr h="11578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effectLst/>
                            </a:rPr>
                            <a:t>	</a:t>
                          </a:r>
                          <a:endParaRPr lang="en-GB" sz="40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85922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314370F-8573-4770-9B72-7B2AAE069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346291"/>
                  </p:ext>
                </p:extLst>
              </p:nvPr>
            </p:nvGraphicFramePr>
            <p:xfrm>
              <a:off x="113212" y="1560082"/>
              <a:ext cx="7332617" cy="41001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32617">
                      <a:extLst>
                        <a:ext uri="{9D8B030D-6E8A-4147-A177-3AD203B41FA5}">
                          <a16:colId xmlns:a16="http://schemas.microsoft.com/office/drawing/2014/main" val="529435870"/>
                        </a:ext>
                      </a:extLst>
                    </a:gridCol>
                  </a:tblGrid>
                  <a:tr h="29422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3" t="-4752" r="-332" b="-396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289143"/>
                      </a:ext>
                    </a:extLst>
                  </a:tr>
                  <a:tr h="11578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effectLst/>
                            </a:rPr>
                            <a:t>	</a:t>
                          </a:r>
                          <a:endParaRPr lang="en-GB" sz="40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8592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B4BD90-1E7B-48B9-B275-775FC0ED7060}"/>
              </a:ext>
            </a:extLst>
          </p:cNvPr>
          <p:cNvSpPr txBox="1"/>
          <p:nvPr/>
        </p:nvSpPr>
        <p:spPr>
          <a:xfrm>
            <a:off x="269966" y="6033998"/>
            <a:ext cx="1192203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But have we done anything, other than make the task more difficult?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D35C-3FF5-4A2B-9303-7C8936A8308B}"/>
              </a:ext>
            </a:extLst>
          </p:cNvPr>
          <p:cNvSpPr txBox="1"/>
          <p:nvPr/>
        </p:nvSpPr>
        <p:spPr>
          <a:xfrm>
            <a:off x="8203474" y="3239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E7C41-814B-4E55-9C36-9A929F01F207}"/>
              </a:ext>
            </a:extLst>
          </p:cNvPr>
          <p:cNvSpPr txBox="1"/>
          <p:nvPr/>
        </p:nvSpPr>
        <p:spPr>
          <a:xfrm>
            <a:off x="7564875" y="2410496"/>
            <a:ext cx="431945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Rigid costs (</a:t>
            </a:r>
            <a:r>
              <a:rPr lang="en-US" sz="2400" dirty="0" err="1"/>
              <a:t>c</a:t>
            </a:r>
            <a:r>
              <a:rPr lang="en-US" sz="2400" baseline="-25000" dirty="0" err="1"/>
              <a:t>A</a:t>
            </a:r>
            <a:r>
              <a:rPr lang="en-US" sz="2400" dirty="0"/>
              <a:t>) – </a:t>
            </a:r>
          </a:p>
          <a:p>
            <a:r>
              <a:rPr lang="en-US" sz="2400" dirty="0"/>
              <a:t>projected into the future, unaffected by our efforts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41B1D-AEAF-4BE9-8965-112005B21D5B}"/>
              </a:ext>
            </a:extLst>
          </p:cNvPr>
          <p:cNvSpPr txBox="1"/>
          <p:nvPr/>
        </p:nvSpPr>
        <p:spPr>
          <a:xfrm>
            <a:off x="7564876" y="3754803"/>
            <a:ext cx="431945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Transitional costs (</a:t>
            </a:r>
            <a:r>
              <a:rPr lang="en-US" sz="2400" dirty="0" err="1"/>
              <a:t>c</a:t>
            </a:r>
            <a:r>
              <a:rPr lang="en-US" sz="2400" baseline="-25000" dirty="0" err="1"/>
              <a:t>B</a:t>
            </a:r>
            <a:r>
              <a:rPr lang="en-US" sz="2400" dirty="0"/>
              <a:t>) – associated with the </a:t>
            </a:r>
            <a:r>
              <a:rPr lang="en-US" sz="2400" i="1" dirty="0"/>
              <a:t>rate of change </a:t>
            </a:r>
            <a:r>
              <a:rPr lang="en-US" sz="2400" dirty="0"/>
              <a:t>away from ‘</a:t>
            </a:r>
            <a:r>
              <a:rPr lang="en-US" sz="2400" dirty="0" err="1"/>
              <a:t>BaU</a:t>
            </a:r>
            <a:r>
              <a:rPr lang="en-US" sz="2400" dirty="0"/>
              <a:t>’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0372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34708"/>
            <a:ext cx="9287691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>
                <a:solidFill>
                  <a:prstClr val="white"/>
                </a:solidFill>
              </a:rPr>
              <a:t>(b) Induced innovation – </a:t>
            </a:r>
            <a:r>
              <a:rPr lang="en-GB" sz="3200" dirty="0" err="1">
                <a:solidFill>
                  <a:prstClr val="white"/>
                </a:solidFill>
              </a:rPr>
              <a:t>example,the</a:t>
            </a:r>
            <a:r>
              <a:rPr lang="en-GB" sz="3200" dirty="0">
                <a:solidFill>
                  <a:prstClr val="white"/>
                </a:solidFill>
              </a:rPr>
              <a:t> Solar Revolution</a:t>
            </a:r>
            <a:endParaRPr lang="en-GB" sz="3200" b="1" i="1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4713677" y="1529933"/>
            <a:ext cx="2634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IRENA (2019), Renewable Energy Auctions: Status and Trends Beyond Price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78349" y="3689092"/>
            <a:ext cx="51956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black"/>
                </a:solidFill>
              </a:rPr>
              <a:t>Auctions in summer 2019 broke three times the world record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 cheapest solar PV tariff: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</a:rPr>
              <a:t>Los Angeles, USA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-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$</a:t>
            </a:r>
            <a:r>
              <a:rPr lang="en-GB" dirty="0"/>
              <a:t>20/MWh</a:t>
            </a:r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</a:rPr>
              <a:t>Brazil  -  </a:t>
            </a:r>
            <a:r>
              <a:rPr lang="en-GB" dirty="0"/>
              <a:t>$17.5/MWh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</a:rPr>
              <a:t>Portugal  - </a:t>
            </a:r>
            <a:r>
              <a:rPr lang="en-GB" b="1" dirty="0"/>
              <a:t>$16/MWh</a:t>
            </a:r>
            <a:endParaRPr lang="en-GB" b="1" dirty="0">
              <a:solidFill>
                <a:prstClr val="black"/>
              </a:solidFill>
            </a:endParaRPr>
          </a:p>
          <a:p>
            <a:pPr lvl="1"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234267" y="5513755"/>
            <a:ext cx="5948606" cy="408623"/>
          </a:xfrm>
          <a:prstGeom prst="wedgeRoundRectCallout">
            <a:avLst>
              <a:gd name="adj1" fmla="val 60855"/>
              <a:gd name="adj2" fmla="val 2054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Ethiopia Sept 2019,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Africa’s cheaper PV to date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@ </a:t>
            </a:r>
            <a:r>
              <a:rPr lang="en-GB" dirty="0">
                <a:solidFill>
                  <a:prstClr val="black"/>
                </a:solidFill>
                <a:latin typeface="Calibri"/>
              </a:rPr>
              <a:t>$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25/MWh 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509794" y="4597485"/>
            <a:ext cx="2408252" cy="662877"/>
          </a:xfrm>
          <a:prstGeom prst="wedgeRoundRectCallout">
            <a:avLst>
              <a:gd name="adj1" fmla="val -84561"/>
              <a:gd name="adj2" fmla="val 6886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Portugal’s July 2019 world’s cheapest PV.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3944A-62FC-40BA-A2B4-3D32F2C0DB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1897" y="774701"/>
            <a:ext cx="7908517" cy="3241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B7C987-125C-4BC5-9A6C-3A1850B773BB}"/>
              </a:ext>
            </a:extLst>
          </p:cNvPr>
          <p:cNvSpPr/>
          <p:nvPr/>
        </p:nvSpPr>
        <p:spPr>
          <a:xfrm>
            <a:off x="569101" y="2559022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3A3"/>
                </a:solidFill>
                <a:latin typeface="Gotham-Book"/>
              </a:rPr>
              <a:t>Global </a:t>
            </a:r>
            <a:r>
              <a:rPr lang="en-GB" b="1" i="1" dirty="0">
                <a:solidFill>
                  <a:srgbClr val="0073A3"/>
                </a:solidFill>
                <a:latin typeface="Gotham-Book"/>
              </a:rPr>
              <a:t>average</a:t>
            </a:r>
            <a:r>
              <a:rPr lang="en-GB" dirty="0">
                <a:solidFill>
                  <a:srgbClr val="0073A3"/>
                </a:solidFill>
                <a:latin typeface="Gotham-Book"/>
              </a:rPr>
              <a:t> prices resulting from auctions, 2010-18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91EED4-0860-43FC-A530-CC9CA3C802E1}"/>
              </a:ext>
            </a:extLst>
          </p:cNvPr>
          <p:cNvSpPr/>
          <p:nvPr/>
        </p:nvSpPr>
        <p:spPr>
          <a:xfrm>
            <a:off x="5862281" y="5986359"/>
            <a:ext cx="632634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Actually, e</a:t>
            </a:r>
            <a:r>
              <a:rPr lang="en-GB" sz="2400" dirty="0">
                <a:solidFill>
                  <a:prstClr val="black"/>
                </a:solidFill>
              </a:rPr>
              <a:t>merging as the cheapest widespread high-grade energy source in human history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5AA1B7-779F-49F9-B907-D8FC418A9D99}"/>
              </a:ext>
            </a:extLst>
          </p:cNvPr>
          <p:cNvSpPr txBox="1">
            <a:spLocks/>
          </p:cNvSpPr>
          <p:nvPr/>
        </p:nvSpPr>
        <p:spPr>
          <a:xfrm>
            <a:off x="144014" y="774701"/>
            <a:ext cx="5718267" cy="1514201"/>
          </a:xfrm>
          <a:prstGeom prst="wedgeRoundRectCallout">
            <a:avLst>
              <a:gd name="adj1" fmla="val 49557"/>
              <a:gd name="adj2" fmla="val 6541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olar power is by far the most expensive way of reducing carbon emissions -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The Economist,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2014.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r>
              <a:rPr lang="en-GB" sz="2000" dirty="0"/>
              <a:t>“.. in Germany, like growing pineapples in Alaska.” -            J. Grossmann, then CEO of RWE, </a:t>
            </a:r>
            <a:r>
              <a:rPr lang="en-GB" sz="2000" b="1" dirty="0"/>
              <a:t>2012</a:t>
            </a:r>
            <a:r>
              <a:rPr lang="en-GB" sz="2000" dirty="0"/>
              <a:t>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17008-251C-4C11-9479-22818835A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2" y="2872093"/>
            <a:ext cx="5641217" cy="3985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25E6C5-6293-4BD5-A895-E7C540FB03E6}"/>
              </a:ext>
            </a:extLst>
          </p:cNvPr>
          <p:cNvSpPr txBox="1"/>
          <p:nvPr/>
        </p:nvSpPr>
        <p:spPr>
          <a:xfrm>
            <a:off x="569101" y="3429000"/>
            <a:ext cx="1695128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Solar: From 15 to 500 GW in a decade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0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16" grpId="0" animBg="1"/>
      <p:bldP spid="25" grpId="0" animBg="1"/>
      <p:bldP spid="3" grpId="0"/>
      <p:bldP spid="4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" y="1121836"/>
            <a:ext cx="4779390" cy="47429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" y="0"/>
            <a:ext cx="9511645" cy="584775"/>
          </a:xfrm>
          <a:prstGeom prst="rect">
            <a:avLst/>
          </a:prstGeom>
          <a:solidFill>
            <a:srgbClr val="23689B"/>
          </a:solidFill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Technology costs decline </a:t>
            </a:r>
            <a:r>
              <a:rPr lang="en-GB" sz="32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with both time and investment</a:t>
            </a:r>
            <a:endParaRPr lang="en-GB" sz="36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1EB41-C5CE-4D31-9D72-8144A108349D}"/>
              </a:ext>
            </a:extLst>
          </p:cNvPr>
          <p:cNvSpPr txBox="1"/>
          <p:nvPr/>
        </p:nvSpPr>
        <p:spPr>
          <a:xfrm>
            <a:off x="1117031" y="6092244"/>
            <a:ext cx="988871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… The reality is that most technologies have to evolve through repeated cycles of market growth, learning, scale economies and supply chain development </a:t>
            </a:r>
            <a:endParaRPr lang="en-GB" sz="24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980E5DC-282C-4614-B781-9C6F21677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514652"/>
              </p:ext>
            </p:extLst>
          </p:nvPr>
        </p:nvGraphicFramePr>
        <p:xfrm>
          <a:off x="6061387" y="1549944"/>
          <a:ext cx="4779389" cy="4087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1F6F80-94C7-4F00-8EAE-F5E1CE78E321}"/>
              </a:ext>
            </a:extLst>
          </p:cNvPr>
          <p:cNvSpPr txBox="1"/>
          <p:nvPr/>
        </p:nvSpPr>
        <p:spPr>
          <a:xfrm>
            <a:off x="5702453" y="822817"/>
            <a:ext cx="555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Learning, time and investment are interrelated – </a:t>
            </a:r>
          </a:p>
          <a:p>
            <a:pPr algn="ctr"/>
            <a:r>
              <a:rPr lang="en-US" sz="2000" dirty="0"/>
              <a:t>but has anyone mapped out how?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02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D1DE31-F512-44AE-BA56-4CB8C4C5B80F}"/>
              </a:ext>
            </a:extLst>
          </p:cNvPr>
          <p:cNvSpPr/>
          <p:nvPr/>
        </p:nvSpPr>
        <p:spPr>
          <a:xfrm>
            <a:off x="-1" y="0"/>
            <a:ext cx="9511645" cy="584775"/>
          </a:xfrm>
          <a:prstGeom prst="rect">
            <a:avLst/>
          </a:prstGeom>
          <a:solidFill>
            <a:srgbClr val="23689B"/>
          </a:solidFill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Innovation – dramatic changes, far faster than projected</a:t>
            </a:r>
            <a:endParaRPr lang="en-GB" sz="36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401C2-386F-4079-8AC1-38C61D67F4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4" y="461912"/>
            <a:ext cx="5800940" cy="5299899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96A49A-7270-4262-9355-263E3AD2B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18724"/>
              </p:ext>
            </p:extLst>
          </p:nvPr>
        </p:nvGraphicFramePr>
        <p:xfrm>
          <a:off x="380528" y="5761811"/>
          <a:ext cx="5646656" cy="678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46656">
                  <a:extLst>
                    <a:ext uri="{9D8B030D-6E8A-4147-A177-3AD203B41FA5}">
                      <a16:colId xmlns:a16="http://schemas.microsoft.com/office/drawing/2014/main" val="4167835155"/>
                    </a:ext>
                  </a:extLst>
                </a:gridCol>
              </a:tblGrid>
              <a:tr h="67849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800" dirty="0">
                          <a:effectLst/>
                        </a:rPr>
                        <a:t>Projections for levelized cost of energy for large-scale solar PV vs realised global average prices from auctions 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617603289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7EF23FC-93D9-4D9E-8F69-4C6B9B0F8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56" y="6508324"/>
            <a:ext cx="564665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Source: Authors, from data sources as shown</a:t>
            </a:r>
            <a:r>
              <a:rPr kumimoji="0" lang="en-GB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52526-BCA9-42EF-84B0-974CAB5A29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84" y="843280"/>
            <a:ext cx="6164816" cy="4643120"/>
          </a:xfrm>
          <a:prstGeom prst="rect">
            <a:avLst/>
          </a:prstGeom>
          <a:noFill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9795AB-4C8B-4DC2-AE59-2B589C621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53043"/>
              </p:ext>
            </p:extLst>
          </p:nvPr>
        </p:nvGraphicFramePr>
        <p:xfrm>
          <a:off x="6392944" y="5802540"/>
          <a:ext cx="5646656" cy="597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46656">
                  <a:extLst>
                    <a:ext uri="{9D8B030D-6E8A-4147-A177-3AD203B41FA5}">
                      <a16:colId xmlns:a16="http://schemas.microsoft.com/office/drawing/2014/main" val="4033011419"/>
                    </a:ext>
                  </a:extLst>
                </a:gridCol>
              </a:tblGrid>
              <a:tr h="597031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600" kern="1200" dirty="0">
                          <a:effectLst/>
                        </a:rPr>
                        <a:t>Evolution of the relative life-cycle cost of new solar PV and coal plants, 2015-2019 – local learning and  efficient policy important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0405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6FDE-1441-4355-9625-74587996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maybe …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2134C-83BE-4FD1-96D9-0853026DA480}"/>
              </a:ext>
            </a:extLst>
          </p:cNvPr>
          <p:cNvSpPr txBox="1"/>
          <p:nvPr/>
        </p:nvSpPr>
        <p:spPr>
          <a:xfrm>
            <a:off x="2155371" y="2573383"/>
            <a:ext cx="83837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Rigid (</a:t>
            </a:r>
            <a:r>
              <a:rPr lang="en-US" sz="3200" dirty="0" err="1"/>
              <a:t>c</a:t>
            </a:r>
            <a:r>
              <a:rPr lang="en-US" sz="3200" baseline="-25000" dirty="0" err="1"/>
              <a:t>A</a:t>
            </a:r>
            <a:r>
              <a:rPr lang="en-US" sz="3200" dirty="0"/>
              <a:t>) costs, as projected into the future, are actually much smaller than assumed?</a:t>
            </a:r>
          </a:p>
          <a:p>
            <a:endParaRPr lang="en-US" sz="3200" dirty="0"/>
          </a:p>
          <a:p>
            <a:r>
              <a:rPr lang="en-US" sz="3200" dirty="0"/>
              <a:t>That many of the costs are in fact transitional (</a:t>
            </a:r>
            <a:r>
              <a:rPr lang="en-US" sz="3200" dirty="0" err="1"/>
              <a:t>c</a:t>
            </a:r>
            <a:r>
              <a:rPr lang="en-US" sz="3200" baseline="-25000" dirty="0" err="1"/>
              <a:t>B</a:t>
            </a:r>
            <a:r>
              <a:rPr lang="en-US" sz="3200" dirty="0"/>
              <a:t>), associated with the buildup of new industries - and the decline of the old, and overcoming other rigidities?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5503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976320" y="5098364"/>
            <a:ext cx="3173954" cy="157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Energy, Climate Change and the Three Domains of Sustainable 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47" y="1403876"/>
            <a:ext cx="25527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596" y="6444044"/>
            <a:ext cx="18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@michaelgrubb9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24EE-5C6E-4EDC-A4FA-A88BB353D799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5D9AC6-C580-408F-92B7-0601D89501E5}"/>
              </a:ext>
            </a:extLst>
          </p:cNvPr>
          <p:cNvSpPr txBox="1">
            <a:spLocks/>
          </p:cNvSpPr>
          <p:nvPr/>
        </p:nvSpPr>
        <p:spPr>
          <a:xfrm>
            <a:off x="167584" y="769059"/>
            <a:ext cx="8808735" cy="47008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GB" sz="2800" i="1" dirty="0"/>
          </a:p>
          <a:p>
            <a:pPr marL="0" indent="0">
              <a:spcBef>
                <a:spcPts val="600"/>
              </a:spcBef>
              <a:buNone/>
            </a:pPr>
            <a:r>
              <a:rPr lang="en-GB" sz="2800" dirty="0"/>
              <a:t>Preface: science perspectives on climate risks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P</a:t>
            </a:r>
            <a:r>
              <a:rPr lang="en-GB" sz="2800" b="1" dirty="0"/>
              <a:t>art 1: The Stylised global economics of climate change</a:t>
            </a:r>
          </a:p>
          <a:p>
            <a:pPr>
              <a:spcBef>
                <a:spcPts val="600"/>
              </a:spcBef>
            </a:pPr>
            <a:r>
              <a:rPr lang="en-GB" sz="2800" dirty="0"/>
              <a:t>The standard model and critiques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A</a:t>
            </a:r>
            <a:r>
              <a:rPr lang="en-GB" sz="2800" dirty="0"/>
              <a:t>n unconventional critique</a:t>
            </a:r>
          </a:p>
          <a:p>
            <a:pPr>
              <a:spcBef>
                <a:spcPts val="600"/>
              </a:spcBef>
            </a:pPr>
            <a:r>
              <a:rPr lang="en-GB" sz="2800" dirty="0"/>
              <a:t>The components of dynamic realism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</a:t>
            </a:r>
            <a:r>
              <a:rPr lang="en-GB" sz="2400" dirty="0" err="1"/>
              <a:t>nertia</a:t>
            </a:r>
            <a:endParaRPr lang="en-GB" sz="24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I</a:t>
            </a:r>
            <a:r>
              <a:rPr lang="en-GB" sz="2400" dirty="0" err="1"/>
              <a:t>nduced</a:t>
            </a:r>
            <a:r>
              <a:rPr lang="en-GB" sz="2400" dirty="0"/>
              <a:t> Innovation 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P</a:t>
            </a:r>
            <a:r>
              <a:rPr lang="en-GB" sz="2400" dirty="0" err="1"/>
              <a:t>ath</a:t>
            </a:r>
            <a:r>
              <a:rPr lang="en-GB" sz="2400" dirty="0"/>
              <a:t> Dependence</a:t>
            </a:r>
          </a:p>
          <a:p>
            <a:pPr>
              <a:spcBef>
                <a:spcPts val="600"/>
              </a:spcBef>
            </a:pPr>
            <a:r>
              <a:rPr lang="en-US" sz="2800" dirty="0" err="1"/>
              <a:t>Formalisation</a:t>
            </a:r>
            <a:r>
              <a:rPr lang="en-US" sz="2800" dirty="0"/>
              <a:t> and Results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Part 2: Innovation, transformation and </a:t>
            </a:r>
            <a:r>
              <a:rPr lang="en-GB" sz="2800" b="1" dirty="0"/>
              <a:t>UK’s next frontier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782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3E72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3E72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3E72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1975" y="770496"/>
            <a:ext cx="4240882" cy="1384995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To produce </a:t>
            </a:r>
            <a:r>
              <a:rPr lang="en-GB" sz="2800" b="1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wind power</a:t>
            </a:r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, investment in </a:t>
            </a:r>
            <a:r>
              <a:rPr lang="en-GB" sz="2800" b="1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wind turbines </a:t>
            </a:r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is required</a:t>
            </a:r>
          </a:p>
        </p:txBody>
      </p:sp>
      <p:pic>
        <p:nvPicPr>
          <p:cNvPr id="59394" name="Picture 2" descr="Image result for wind turbine facto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3601" y="2554182"/>
            <a:ext cx="3223850" cy="2376557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>
          <a:xfrm>
            <a:off x="5972972" y="3367177"/>
            <a:ext cx="648072" cy="7920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pic>
        <p:nvPicPr>
          <p:cNvPr id="59398" name="Picture 6" descr="Image result for wind turbin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9879" y="2605086"/>
            <a:ext cx="3600400" cy="2253154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28E09D-4ECD-40ED-8E86-4DD5DC997899}"/>
              </a:ext>
            </a:extLst>
          </p:cNvPr>
          <p:cNvSpPr txBox="1">
            <a:spLocks/>
          </p:cNvSpPr>
          <p:nvPr/>
        </p:nvSpPr>
        <p:spPr>
          <a:xfrm>
            <a:off x="92649" y="16851"/>
            <a:ext cx="7882427" cy="554299"/>
          </a:xfrm>
          <a:prstGeom prst="rect">
            <a:avLst/>
          </a:prstGeom>
          <a:solidFill>
            <a:srgbClr val="23679B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2800" dirty="0">
                <a:solidFill>
                  <a:prstClr val="white"/>
                </a:solidFill>
                <a:latin typeface="Calibri"/>
              </a:rPr>
              <a:t>Conceptual components of abatement cost</a:t>
            </a:r>
            <a:endParaRPr lang="en-GB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DC670-E115-4C61-8AC2-1D56471556BA}"/>
              </a:ext>
            </a:extLst>
          </p:cNvPr>
          <p:cNvSpPr/>
          <p:nvPr/>
        </p:nvSpPr>
        <p:spPr>
          <a:xfrm>
            <a:off x="6689145" y="770496"/>
            <a:ext cx="44400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... to produce </a:t>
            </a:r>
            <a:r>
              <a:rPr lang="en-GB" sz="2800" b="1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wind turbines</a:t>
            </a:r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, investment in </a:t>
            </a:r>
            <a:r>
              <a:rPr lang="en-GB" sz="2800" b="1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wind turbine </a:t>
            </a:r>
            <a:r>
              <a:rPr lang="en-GB" sz="2800" b="1" u="sng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factories</a:t>
            </a:r>
            <a:r>
              <a:rPr lang="en-GB" sz="2800" b="1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en-GB" sz="2800" dirty="0">
                <a:solidFill>
                  <a:srgbClr val="083886"/>
                </a:solidFill>
                <a:latin typeface="Calibri" pitchFamily="34" charset="0"/>
                <a:ea typeface="ＭＳ Ｐゴシック" pitchFamily="34" charset="-128"/>
              </a:rPr>
              <a:t>is required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9849AD-E458-43AC-8022-19EC94EF5D58}"/>
                  </a:ext>
                </a:extLst>
              </p:cNvPr>
              <p:cNvSpPr/>
              <p:nvPr/>
            </p:nvSpPr>
            <p:spPr>
              <a:xfrm>
                <a:off x="785424" y="4997029"/>
                <a:ext cx="2046458" cy="1000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GB" sz="26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60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GB" sz="26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GB" sz="260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nary>
                    </m:oMath>
                  </m:oMathPara>
                </a14:m>
                <a:endParaRPr lang="en-GB" sz="2600" dirty="0">
                  <a:solidFill>
                    <a:srgbClr val="003E72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9849AD-E458-43AC-8022-19EC94EF5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24" y="4997029"/>
                <a:ext cx="2046458" cy="1000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E73E49-1BCE-40C0-B7FE-43483586A65C}"/>
                  </a:ext>
                </a:extLst>
              </p:cNvPr>
              <p:cNvSpPr/>
              <p:nvPr/>
            </p:nvSpPr>
            <p:spPr>
              <a:xfrm>
                <a:off x="2932056" y="5226162"/>
                <a:ext cx="1811843" cy="50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600" dirty="0">
                    <a:solidFill>
                      <a:srgbClr val="FF0000"/>
                    </a:solidFill>
                    <a:latin typeface="Arial" charset="0"/>
                    <a:ea typeface="ＭＳ Ｐゴシック" pitchFamily="34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E73E49-1BCE-40C0-B7FE-43483586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56" y="5226162"/>
                <a:ext cx="1811843" cy="500393"/>
              </a:xfrm>
              <a:prstGeom prst="rect">
                <a:avLst/>
              </a:prstGeom>
              <a:blipFill>
                <a:blip r:embed="rId6"/>
                <a:stretch>
                  <a:fillRect t="-9756" r="-5051" b="-30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1992F5-4C59-4E59-B007-A384B9DA26BE}"/>
                  </a:ext>
                </a:extLst>
              </p:cNvPr>
              <p:cNvSpPr/>
              <p:nvPr/>
            </p:nvSpPr>
            <p:spPr>
              <a:xfrm>
                <a:off x="6831437" y="4946129"/>
                <a:ext cx="2079865" cy="1049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GB" sz="26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60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2600" i="1">
                                      <a:solidFill>
                                        <a:srgbClr val="003E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solidFill>
                                        <a:srgbClr val="003E72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600" i="1">
                                      <a:solidFill>
                                        <a:srgbClr val="003E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600" i="1">
                                      <a:solidFill>
                                        <a:srgbClr val="003E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</m:d>
                          <m:r>
                            <a:rPr lang="en-GB" sz="26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GB" sz="2600" i="1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600">
                                  <a:solidFill>
                                    <a:srgbClr val="003E72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sz="2600" dirty="0">
                  <a:solidFill>
                    <a:srgbClr val="003E72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1992F5-4C59-4E59-B007-A384B9DA2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7" y="4946129"/>
                <a:ext cx="2079865" cy="1049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E258C0-A93D-4172-B3A9-9AA6A02ECF3F}"/>
                  </a:ext>
                </a:extLst>
              </p:cNvPr>
              <p:cNvSpPr/>
              <p:nvPr/>
            </p:nvSpPr>
            <p:spPr>
              <a:xfrm>
                <a:off x="9111650" y="5215464"/>
                <a:ext cx="1809534" cy="467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  <m:r>
                        <m:rPr>
                          <m:nor/>
                        </m:rPr>
                        <a:rPr lang="en-GB" sz="2400" dirty="0">
                          <a:solidFill>
                            <a:srgbClr val="FF0000"/>
                          </a:solidFill>
                          <a:latin typeface="Arial" charset="0"/>
                          <a:ea typeface="ＭＳ Ｐゴシック" pitchFamily="34" charset="-128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E258C0-A93D-4172-B3A9-9AA6A02EC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0" y="5215464"/>
                <a:ext cx="1809534" cy="467051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F0D33B-4DD7-41DA-AC29-85E90DE9FC92}"/>
                  </a:ext>
                </a:extLst>
              </p:cNvPr>
              <p:cNvSpPr/>
              <p:nvPr/>
            </p:nvSpPr>
            <p:spPr>
              <a:xfrm>
                <a:off x="2315314" y="6212038"/>
                <a:ext cx="80696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800" dirty="0"/>
                  <a:t> represents the </a:t>
                </a:r>
                <a:r>
                  <a:rPr lang="en-GB" sz="2800" dirty="0" err="1"/>
                  <a:t>buildup</a:t>
                </a:r>
                <a:r>
                  <a:rPr lang="en-GB" sz="2800" dirty="0"/>
                  <a:t> of low carbon industries == µ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F0D33B-4DD7-41DA-AC29-85E90DE9F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14" y="6212038"/>
                <a:ext cx="8069645" cy="523220"/>
              </a:xfrm>
              <a:prstGeom prst="rect">
                <a:avLst/>
              </a:prstGeom>
              <a:blipFill>
                <a:blip r:embed="rId9"/>
                <a:stretch>
                  <a:fillRect t="-10465" r="-529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0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440BC-3587-4347-8EE7-197AB4C5C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9" y="2846617"/>
            <a:ext cx="5507913" cy="3530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3FABBB-41C1-453D-9C2B-3167709B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6" y="2837190"/>
            <a:ext cx="5462580" cy="3530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F05D17-97A8-4985-A307-4B9B95041E53}"/>
              </a:ext>
            </a:extLst>
          </p:cNvPr>
          <p:cNvSpPr txBox="1">
            <a:spLocks/>
          </p:cNvSpPr>
          <p:nvPr/>
        </p:nvSpPr>
        <p:spPr>
          <a:xfrm>
            <a:off x="573463" y="770723"/>
            <a:ext cx="10408763" cy="1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Need to transform energy system, transport, buildings, industry &amp; agriculture/land use</a:t>
            </a:r>
          </a:p>
          <a:p>
            <a:endParaRPr lang="en-US" sz="2800" dirty="0"/>
          </a:p>
          <a:p>
            <a:r>
              <a:rPr lang="en-US" sz="2800" dirty="0"/>
              <a:t>Major sectoral transitions typically occur through “S-curve” (logistic substitution) </a:t>
            </a:r>
          </a:p>
          <a:p>
            <a:r>
              <a:rPr lang="en-US" sz="2800" dirty="0"/>
              <a:t>with self-reinforcing induced innovation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F11FE2-7757-4398-948F-0143CC6E43CE}"/>
              </a:ext>
            </a:extLst>
          </p:cNvPr>
          <p:cNvSpPr txBox="1">
            <a:spLocks/>
          </p:cNvSpPr>
          <p:nvPr/>
        </p:nvSpPr>
        <p:spPr>
          <a:xfrm>
            <a:off x="49585" y="-7544"/>
            <a:ext cx="9019001" cy="554299"/>
          </a:xfrm>
          <a:prstGeom prst="rect">
            <a:avLst/>
          </a:prstGeom>
          <a:solidFill>
            <a:srgbClr val="23679B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3200" dirty="0">
                <a:solidFill>
                  <a:prstClr val="white"/>
                </a:solidFill>
                <a:latin typeface="Calibri"/>
              </a:rPr>
              <a:t>A word on context: Sectoral transformation</a:t>
            </a:r>
            <a:endParaRPr lang="en-GB" sz="36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AA41A5-33C8-4FC5-AF49-62F116BA0577}"/>
              </a:ext>
            </a:extLst>
          </p:cNvPr>
          <p:cNvCxnSpPr>
            <a:cxnSpLocks/>
          </p:cNvCxnSpPr>
          <p:nvPr/>
        </p:nvCxnSpPr>
        <p:spPr>
          <a:xfrm flipV="1">
            <a:off x="4193174" y="4101739"/>
            <a:ext cx="0" cy="125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1A763C-5D48-4FEB-B527-CC1536E766D1}"/>
                  </a:ext>
                </a:extLst>
              </p:cNvPr>
              <p:cNvSpPr/>
              <p:nvPr/>
            </p:nvSpPr>
            <p:spPr>
              <a:xfrm>
                <a:off x="3915816" y="4272217"/>
                <a:ext cx="8471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1A763C-5D48-4FEB-B527-CC1536E7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816" y="4272217"/>
                <a:ext cx="84712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04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BA5C-92D4-480E-B158-AD4B0EEB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97" y="4187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&amp; Industrial Systems are </a:t>
            </a:r>
            <a:r>
              <a:rPr lang="en-US" i="1" dirty="0"/>
              <a:t>path dependent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B98C8-7CB8-4639-A39D-D99057546463}"/>
              </a:ext>
            </a:extLst>
          </p:cNvPr>
          <p:cNvSpPr/>
          <p:nvPr/>
        </p:nvSpPr>
        <p:spPr>
          <a:xfrm>
            <a:off x="309152" y="1457196"/>
            <a:ext cx="11286309" cy="4784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Knowledge </a:t>
            </a:r>
            <a:r>
              <a:rPr lang="en-GB" sz="2800" i="1" dirty="0" err="1">
                <a:latin typeface="Calibri" panose="020F0502020204030204" pitchFamily="34" charset="0"/>
                <a:ea typeface="SimSun" panose="02010600030101010101" pitchFamily="2" charset="-122"/>
              </a:rPr>
              <a:t>spillovers</a:t>
            </a: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– a documented tendency for innovations to build upon prior, related innovations in cumulative ways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Switching costs – 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the cost of switching to a different path </a:t>
            </a:r>
            <a:r>
              <a:rPr lang="en-GB" sz="2800" dirty="0" err="1">
                <a:latin typeface="Calibri" panose="020F0502020204030204" pitchFamily="34" charset="0"/>
                <a:ea typeface="SimSun" panose="02010600030101010101" pitchFamily="2" charset="-122"/>
              </a:rPr>
              <a:t>eg.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 due to the need for different infrastructure and overcome incumbent interests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Network effects 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– the attractiveness of a technology depends upon interrelated networks of habituated users, suppliers and infrastructure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Positive feedbacks – 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when technologies benefit from scale, and adapt institutional and regulatory structures to favour incumbent industries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Complementarities </a:t>
            </a:r>
            <a:r>
              <a:rPr lang="en-GB" sz="2800" dirty="0">
                <a:latin typeface="Calibri" panose="020F0502020204030204" pitchFamily="34" charset="0"/>
                <a:ea typeface="SimSun" panose="02010600030101010101" pitchFamily="2" charset="-122"/>
              </a:rPr>
              <a:t>– when technologies have complementary roles, such as renewables and storage, and thus develop in mutually reinforcing ways</a:t>
            </a:r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48613-9DD4-422F-B98D-F375D7CD7353}"/>
              </a:ext>
            </a:extLst>
          </p:cNvPr>
          <p:cNvSpPr/>
          <p:nvPr/>
        </p:nvSpPr>
        <p:spPr>
          <a:xfrm>
            <a:off x="1017991" y="6254634"/>
            <a:ext cx="8544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>
                <a:latin typeface="Calibri" panose="020F0502020204030204" pitchFamily="34" charset="0"/>
                <a:ea typeface="SimSun" panose="02010600030101010101" pitchFamily="2" charset="-122"/>
              </a:rPr>
              <a:t>See Aghion, P., C. Hepburn, A. Teytelboym, 2019</a:t>
            </a:r>
            <a:endParaRPr lang="en-GB" sz="28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21E93-E5CE-4016-A0FB-0C89EA956AD2}"/>
              </a:ext>
            </a:extLst>
          </p:cNvPr>
          <p:cNvSpPr/>
          <p:nvPr/>
        </p:nvSpPr>
        <p:spPr>
          <a:xfrm>
            <a:off x="0" y="34708"/>
            <a:ext cx="9287691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>
                <a:solidFill>
                  <a:prstClr val="white"/>
                </a:solidFill>
              </a:rPr>
              <a:t>(c) Path Dependency</a:t>
            </a:r>
            <a:endParaRPr lang="en-GB" sz="32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82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DB1B1060-5442-4954-AD6D-122D53E1B2F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489200"/>
            <a:ext cx="11201400" cy="3941763"/>
            <a:chOff x="934720" y="1215627"/>
            <a:chExt cx="10800080" cy="39411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88BE6D2-242A-43AE-A43D-6EEC654F4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4720" y="2173501"/>
              <a:ext cx="3007360" cy="1492760"/>
              <a:chOff x="6858000" y="4246141"/>
              <a:chExt cx="3556000" cy="149276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05DD01E-8830-48F4-9104-FF240B71F1C3}"/>
                  </a:ext>
                </a:extLst>
              </p:cNvPr>
              <p:cNvSpPr/>
              <p:nvPr/>
            </p:nvSpPr>
            <p:spPr>
              <a:xfrm>
                <a:off x="6858000" y="4245381"/>
                <a:ext cx="1788141" cy="763468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E6F2A39-17AC-4050-A143-475B27F499B6}"/>
                  </a:ext>
                </a:extLst>
              </p:cNvPr>
              <p:cNvSpPr/>
              <p:nvPr/>
            </p:nvSpPr>
            <p:spPr>
              <a:xfrm rot="10800000">
                <a:off x="8626233" y="4975517"/>
                <a:ext cx="1788141" cy="763468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8BB9163D-79C1-4EA1-9620-7B6D219A20D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42079" y="2169930"/>
              <a:ext cx="3037840" cy="1492760"/>
              <a:chOff x="6858000" y="4246141"/>
              <a:chExt cx="3556000" cy="149276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4B25039-5676-4606-889F-43A27ED3519D}"/>
                  </a:ext>
                </a:extLst>
              </p:cNvPr>
              <p:cNvSpPr/>
              <p:nvPr/>
            </p:nvSpPr>
            <p:spPr>
              <a:xfrm>
                <a:off x="6857105" y="4245777"/>
                <a:ext cx="1788116" cy="763468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D189F06-AEE8-4D6D-AD38-1DF42A70EC3C}"/>
                  </a:ext>
                </a:extLst>
              </p:cNvPr>
              <p:cNvSpPr/>
              <p:nvPr/>
            </p:nvSpPr>
            <p:spPr>
              <a:xfrm rot="10800000">
                <a:off x="8625512" y="4975913"/>
                <a:ext cx="1788116" cy="763468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6373CD9-89D0-42C7-9B75-A7EE41AB29D2}"/>
                </a:ext>
              </a:extLst>
            </p:cNvPr>
            <p:cNvCxnSpPr/>
            <p:nvPr/>
          </p:nvCxnSpPr>
          <p:spPr>
            <a:xfrm flipH="1">
              <a:off x="3810762" y="3663170"/>
              <a:ext cx="3169921" cy="0"/>
            </a:xfrm>
            <a:prstGeom prst="line">
              <a:avLst/>
            </a:prstGeom>
            <a:ln w="28575">
              <a:headEnd type="triangle"/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2F59F7A3-AC1B-4788-BC5C-82F70A3D013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21759" y="2885140"/>
              <a:ext cx="3037839" cy="777550"/>
              <a:chOff x="6858001" y="4148101"/>
              <a:chExt cx="3555999" cy="15908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6D1A0C-EEFD-4117-A766-7D9AAE0275DF}"/>
                  </a:ext>
                </a:extLst>
              </p:cNvPr>
              <p:cNvSpPr/>
              <p:nvPr/>
            </p:nvSpPr>
            <p:spPr>
              <a:xfrm rot="192641">
                <a:off x="6858403" y="4148666"/>
                <a:ext cx="1788117" cy="746898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>
                <a:headEnd type="triangle"/>
                <a:tailEnd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D22BB1D-28B4-4379-9804-311365C57C1D}"/>
                  </a:ext>
                </a:extLst>
              </p:cNvPr>
              <p:cNvSpPr/>
              <p:nvPr/>
            </p:nvSpPr>
            <p:spPr>
              <a:xfrm rot="10800000">
                <a:off x="8625019" y="4976749"/>
                <a:ext cx="1788117" cy="763134"/>
              </a:xfrm>
              <a:custGeom>
                <a:avLst/>
                <a:gdLst>
                  <a:gd name="connsiteX0" fmla="*/ 0 w 1788160"/>
                  <a:gd name="connsiteY0" fmla="*/ 1129 h 763129"/>
                  <a:gd name="connsiteX1" fmla="*/ 355600 w 1788160"/>
                  <a:gd name="connsiteY1" fmla="*/ 11289 h 763129"/>
                  <a:gd name="connsiteX2" fmla="*/ 680720 w 1788160"/>
                  <a:gd name="connsiteY2" fmla="*/ 82409 h 763129"/>
                  <a:gd name="connsiteX3" fmla="*/ 995680 w 1788160"/>
                  <a:gd name="connsiteY3" fmla="*/ 194169 h 763129"/>
                  <a:gd name="connsiteX4" fmla="*/ 1280160 w 1788160"/>
                  <a:gd name="connsiteY4" fmla="*/ 346569 h 763129"/>
                  <a:gd name="connsiteX5" fmla="*/ 1493520 w 1788160"/>
                  <a:gd name="connsiteY5" fmla="*/ 509129 h 763129"/>
                  <a:gd name="connsiteX6" fmla="*/ 1686560 w 1788160"/>
                  <a:gd name="connsiteY6" fmla="*/ 671689 h 763129"/>
                  <a:gd name="connsiteX7" fmla="*/ 1788160 w 1788160"/>
                  <a:gd name="connsiteY7" fmla="*/ 763129 h 76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60" h="763129">
                    <a:moveTo>
                      <a:pt x="0" y="1129"/>
                    </a:moveTo>
                    <a:cubicBezTo>
                      <a:pt x="121073" y="-565"/>
                      <a:pt x="242147" y="-2258"/>
                      <a:pt x="355600" y="11289"/>
                    </a:cubicBezTo>
                    <a:cubicBezTo>
                      <a:pt x="469053" y="24836"/>
                      <a:pt x="574040" y="51929"/>
                      <a:pt x="680720" y="82409"/>
                    </a:cubicBezTo>
                    <a:cubicBezTo>
                      <a:pt x="787400" y="112889"/>
                      <a:pt x="895773" y="150142"/>
                      <a:pt x="995680" y="194169"/>
                    </a:cubicBezTo>
                    <a:cubicBezTo>
                      <a:pt x="1095587" y="238196"/>
                      <a:pt x="1197187" y="294076"/>
                      <a:pt x="1280160" y="346569"/>
                    </a:cubicBezTo>
                    <a:cubicBezTo>
                      <a:pt x="1363133" y="399062"/>
                      <a:pt x="1425787" y="454942"/>
                      <a:pt x="1493520" y="509129"/>
                    </a:cubicBezTo>
                    <a:cubicBezTo>
                      <a:pt x="1561253" y="563316"/>
                      <a:pt x="1637453" y="629356"/>
                      <a:pt x="1686560" y="671689"/>
                    </a:cubicBezTo>
                    <a:cubicBezTo>
                      <a:pt x="1735667" y="714022"/>
                      <a:pt x="1761913" y="738575"/>
                      <a:pt x="1788160" y="763129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4FABB50-6144-464E-85CA-E53870C1D5CD}"/>
                </a:ext>
              </a:extLst>
            </p:cNvPr>
            <p:cNvSpPr/>
            <p:nvPr/>
          </p:nvSpPr>
          <p:spPr>
            <a:xfrm rot="16200000">
              <a:off x="2480400" y="137119"/>
              <a:ext cx="271420" cy="28760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BD6B8F3-916A-481C-8CC0-5973B9F56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0761" y="1215627"/>
              <a:ext cx="2225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External Pressure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A12027-352D-48ED-95B5-DF3C4B3032EC}"/>
                </a:ext>
              </a:extLst>
            </p:cNvPr>
            <p:cNvSpPr txBox="1"/>
            <p:nvPr/>
          </p:nvSpPr>
          <p:spPr>
            <a:xfrm>
              <a:off x="7375584" y="3515556"/>
              <a:ext cx="4131154" cy="3999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Fully path dependent (pliable)</a:t>
              </a:r>
              <a:endParaRPr lang="en-GB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DBB257-B95D-413B-B910-AD7C5A8271C0}"/>
                </a:ext>
              </a:extLst>
            </p:cNvPr>
            <p:cNvSpPr txBox="1"/>
            <p:nvPr/>
          </p:nvSpPr>
          <p:spPr>
            <a:xfrm>
              <a:off x="7375584" y="2002904"/>
              <a:ext cx="4131154" cy="3999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No path dependency (non-pliable)</a:t>
              </a:r>
              <a:endParaRPr lang="en-GB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4A41B7-0846-495B-98EF-4EA85D6E7584}"/>
                </a:ext>
              </a:extLst>
            </p:cNvPr>
            <p:cNvSpPr txBox="1"/>
            <p:nvPr/>
          </p:nvSpPr>
          <p:spPr>
            <a:xfrm>
              <a:off x="7375584" y="2758436"/>
              <a:ext cx="4131154" cy="4015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Semi path dependent</a:t>
              </a:r>
              <a:endParaRPr lang="en-GB" sz="2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DC4CDD-F85C-412E-ACD3-6F50848BB4B5}"/>
                </a:ext>
              </a:extLst>
            </p:cNvPr>
            <p:cNvCxnSpPr>
              <a:cxnSpLocks/>
            </p:cNvCxnSpPr>
            <p:nvPr/>
          </p:nvCxnSpPr>
          <p:spPr>
            <a:xfrm>
              <a:off x="1178090" y="4150457"/>
              <a:ext cx="5395448" cy="2539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8610F50-4021-4CBC-B8D6-C36399002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480" y="3796962"/>
              <a:ext cx="2225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Time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BC0626C0-8EC6-42A4-8157-71EE22F13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720" y="4572000"/>
              <a:ext cx="108000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Note: The slope (speed of response) reflects the inertia of the system, represented by characteristic transition time </a:t>
              </a:r>
              <a:r>
                <a:rPr lang="en-US" altLang="en-US" sz="1600" i="1">
                  <a:latin typeface="Arial" panose="020B0604020202020204" pitchFamily="34" charset="0"/>
                </a:rPr>
                <a:t>t (eq.5)</a:t>
              </a:r>
              <a:endParaRPr lang="en-GB" altLang="en-US" sz="1600">
                <a:latin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F3FFBE-D935-4136-840C-90F44E56A9C5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6045200" cy="0"/>
          </a:xfrm>
          <a:prstGeom prst="straightConnector1">
            <a:avLst/>
          </a:prstGeom>
          <a:ln w="28575">
            <a:prstDash val="dashDot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4">
            <a:extLst>
              <a:ext uri="{FF2B5EF4-FFF2-40B4-BE49-F238E27FC236}">
                <a16:creationId xmlns:a16="http://schemas.microsoft.com/office/drawing/2014/main" id="{EAEA1EAD-1817-402D-895B-3C7A6E298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3084513"/>
            <a:ext cx="584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Default trajectory without external pressure</a:t>
            </a:r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FA96FDA0-EB6A-498C-BC76-DD9D08821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854075"/>
            <a:ext cx="7585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3600" i="1">
                <a:solidFill>
                  <a:srgbClr val="44546A"/>
                </a:solidFill>
                <a:ea typeface="SimSun" panose="02010600030101010101" pitchFamily="2" charset="-122"/>
              </a:rPr>
              <a:t>Figure 5: Path dependency – illustration</a:t>
            </a:r>
            <a:endParaRPr lang="en-GB" altLang="en-US" sz="3200" i="1">
              <a:solidFill>
                <a:srgbClr val="44546A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04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3F69-5787-4CC2-B36C-61E1FAC7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457889"/>
            <a:ext cx="10972800" cy="1143000"/>
          </a:xfrm>
        </p:spPr>
        <p:txBody>
          <a:bodyPr/>
          <a:lstStyle/>
          <a:p>
            <a:r>
              <a:rPr lang="en-US" dirty="0"/>
              <a:t>These are not new concepts in economics !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7806-1BCB-4708-BDAD-41164D221522}"/>
              </a:ext>
            </a:extLst>
          </p:cNvPr>
          <p:cNvSpPr txBox="1"/>
          <p:nvPr/>
        </p:nvSpPr>
        <p:spPr>
          <a:xfrm>
            <a:off x="378823" y="1600889"/>
            <a:ext cx="105939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Schumpeterian Economics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Putty-clay modelling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Sunspot Equilibria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Many variants of endogenous tech change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Evolutionary Economics </a:t>
            </a:r>
          </a:p>
          <a:p>
            <a:endParaRPr lang="en-US" sz="3200" dirty="0"/>
          </a:p>
          <a:p>
            <a:r>
              <a:rPr lang="en-US" sz="3200" dirty="0"/>
              <a:t>All of which can be, to an important degree, consistent with the </a:t>
            </a:r>
            <a:r>
              <a:rPr lang="en-US" sz="3200" i="1" dirty="0"/>
              <a:t>fundamentals </a:t>
            </a:r>
            <a:r>
              <a:rPr lang="en-US" sz="3200" dirty="0"/>
              <a:t>of General Equilibrium Theory (see the SMD critique) – </a:t>
            </a:r>
            <a:r>
              <a:rPr lang="en-US" sz="3200" i="1" dirty="0"/>
              <a:t>but not the way it has been interpreted in most Integrated Assessment / “C”GE models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389946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245ABF-0F7C-415D-9065-46CC7DA0FEC4}"/>
              </a:ext>
            </a:extLst>
          </p:cNvPr>
          <p:cNvSpPr/>
          <p:nvPr/>
        </p:nvSpPr>
        <p:spPr>
          <a:xfrm>
            <a:off x="155314" y="5185330"/>
            <a:ext cx="8976320" cy="356546"/>
          </a:xfrm>
          <a:prstGeom prst="rect">
            <a:avLst/>
          </a:prstGeom>
          <a:solidFill>
            <a:srgbClr val="ABE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976320" y="5098364"/>
            <a:ext cx="3173954" cy="157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Energy, Climate Change and the Three Domains of Sustainable 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47" y="1403876"/>
            <a:ext cx="25527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596" y="6444044"/>
            <a:ext cx="18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@michaelgrubb9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24EE-5C6E-4EDC-A4FA-A88BB353D799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5D9AC6-C580-408F-92B7-0601D89501E5}"/>
              </a:ext>
            </a:extLst>
          </p:cNvPr>
          <p:cNvSpPr txBox="1">
            <a:spLocks/>
          </p:cNvSpPr>
          <p:nvPr/>
        </p:nvSpPr>
        <p:spPr>
          <a:xfrm>
            <a:off x="167584" y="769059"/>
            <a:ext cx="8808735" cy="47008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Preface: science perspectives on climate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 1: The Stylised global economics of climate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model and critiques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unconventional critique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components of dynamic realism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nertia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nduced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Innovation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Dependence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Formalisation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Results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Part 2: Innovation, transformation and </a:t>
            </a:r>
            <a:r>
              <a:rPr lang="en-GB" sz="2800" b="1" dirty="0"/>
              <a:t>UK’s next frontier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815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FB2C2F-C3E3-48BE-A741-A63183D9D675}"/>
              </a:ext>
            </a:extLst>
          </p:cNvPr>
          <p:cNvSpPr txBox="1">
            <a:spLocks/>
          </p:cNvSpPr>
          <p:nvPr/>
        </p:nvSpPr>
        <p:spPr>
          <a:xfrm>
            <a:off x="6026870" y="1980985"/>
            <a:ext cx="6165130" cy="45745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 an aggregated representation, need to build it up as: </a:t>
            </a:r>
          </a:p>
          <a:p>
            <a:r>
              <a:rPr lang="en-US" sz="2400" dirty="0"/>
              <a:t>The comparative economics of fossil fuel investment stream versus low carbon investment stream </a:t>
            </a:r>
          </a:p>
          <a:p>
            <a:r>
              <a:rPr lang="en-US" sz="2400" dirty="0"/>
              <a:t>Allowing for: </a:t>
            </a:r>
          </a:p>
          <a:p>
            <a:pPr lvl="1"/>
            <a:r>
              <a:rPr lang="en-US" sz="2000" dirty="0"/>
              <a:t>Learning in multiple forms leading to cost reductions with scale as well as time</a:t>
            </a:r>
          </a:p>
          <a:p>
            <a:pPr lvl="1"/>
            <a:r>
              <a:rPr lang="en-US" sz="2000" dirty="0"/>
              <a:t>The inertia and timescales of building up new industries, and also from accelerated decline of fossil fuel assets (premature retirement / “stranded assets”)</a:t>
            </a:r>
          </a:p>
          <a:p>
            <a:pPr lvl="1"/>
            <a:r>
              <a:rPr lang="en-US" sz="2000" dirty="0"/>
              <a:t>Additional elements of path 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20D9C-F7A3-4AB9-BE6C-FA5BF59C752E}"/>
              </a:ext>
            </a:extLst>
          </p:cNvPr>
          <p:cNvSpPr txBox="1"/>
          <p:nvPr/>
        </p:nvSpPr>
        <p:spPr>
          <a:xfrm>
            <a:off x="320511" y="1980985"/>
            <a:ext cx="5938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Exogenous technology and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Exogenous (often arbitrary) constraints on rates of change for new technologies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inertia or just capital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Everything defined relative to a baseline, assumed to be least cost, projected for many decades (indeed often baseline is assumed to be ‘zero cost’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mitigation assumed to be positive cost relative to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Perfect (or stochastic) foresight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D0022-B0C0-4019-885C-A41FB2D28916}"/>
              </a:ext>
            </a:extLst>
          </p:cNvPr>
          <p:cNvSpPr/>
          <p:nvPr/>
        </p:nvSpPr>
        <p:spPr>
          <a:xfrm>
            <a:off x="257666" y="96604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‘Standard Assumptions’:</a:t>
            </a:r>
          </a:p>
          <a:p>
            <a:pPr algn="ctr"/>
            <a:r>
              <a:rPr lang="en-US" sz="2800" dirty="0"/>
              <a:t>some mix of …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D8217-4BCF-4446-8518-18CFFF0FFD6B}"/>
              </a:ext>
            </a:extLst>
          </p:cNvPr>
          <p:cNvSpPr/>
          <p:nvPr/>
        </p:nvSpPr>
        <p:spPr>
          <a:xfrm>
            <a:off x="5508395" y="966040"/>
            <a:ext cx="6363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What is more realistic </a:t>
            </a:r>
            <a:r>
              <a:rPr lang="en-US" sz="2800" b="1" i="1" dirty="0"/>
              <a:t>structure </a:t>
            </a:r>
            <a:r>
              <a:rPr lang="en-US" sz="2800" b="1" dirty="0"/>
              <a:t>of the mitigation (abatement) cost?</a:t>
            </a:r>
          </a:p>
        </p:txBody>
      </p:sp>
    </p:spTree>
    <p:extLst>
      <p:ext uri="{BB962C8B-B14F-4D97-AF65-F5344CB8AC3E}">
        <p14:creationId xmlns:p14="http://schemas.microsoft.com/office/powerpoint/2010/main" val="13768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41AAB0D-31BA-408E-8AE7-AD1AD0D8D261}"/>
                  </a:ext>
                </a:extLst>
              </p:cNvPr>
              <p:cNvSpPr/>
              <p:nvPr/>
            </p:nvSpPr>
            <p:spPr>
              <a:xfrm>
                <a:off x="625869" y="3069708"/>
                <a:ext cx="4593180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𝒂𝒃𝒂𝒕𝒆𝒎𝒆𝒏𝒕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nary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41AAB0D-31BA-408E-8AE7-AD1AD0D8D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69" y="3069708"/>
                <a:ext cx="459318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F099A3-EFD9-4C2C-BE71-6BBF960BA2DE}"/>
                  </a:ext>
                </a:extLst>
              </p:cNvPr>
              <p:cNvSpPr/>
              <p:nvPr/>
            </p:nvSpPr>
            <p:spPr>
              <a:xfrm>
                <a:off x="508148" y="1246332"/>
                <a:ext cx="37717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𝑐𝑎𝑟𝑏𝑜𝑛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F099A3-EFD9-4C2C-BE71-6BBF960BA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8" y="1246332"/>
                <a:ext cx="377179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E12E7B-74E8-4C4F-AC03-DC5EE0F1AEC1}"/>
                  </a:ext>
                </a:extLst>
              </p:cNvPr>
              <p:cNvSpPr/>
              <p:nvPr/>
            </p:nvSpPr>
            <p:spPr>
              <a:xfrm>
                <a:off x="3353044" y="952775"/>
                <a:ext cx="3920598" cy="1207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  <m:r>
                        <a:rPr lang="en-GB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E12E7B-74E8-4C4F-AC03-DC5EE0F1A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044" y="952775"/>
                <a:ext cx="3920598" cy="1207575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B39902-55B9-46AA-ACED-3B7248D52BEF}"/>
                  </a:ext>
                </a:extLst>
              </p:cNvPr>
              <p:cNvSpPr/>
              <p:nvPr/>
            </p:nvSpPr>
            <p:spPr>
              <a:xfrm>
                <a:off x="895380" y="6185274"/>
                <a:ext cx="4607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𝐹𝑜𝑠𝑠𝑖𝑙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𝑓𝑢𝑒𝑙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B39902-55B9-46AA-ACED-3B7248D52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80" y="6185274"/>
                <a:ext cx="460741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842CCF-E532-48C3-9248-9AA02A68999B}"/>
                  </a:ext>
                </a:extLst>
              </p:cNvPr>
              <p:cNvSpPr/>
              <p:nvPr/>
            </p:nvSpPr>
            <p:spPr>
              <a:xfrm>
                <a:off x="2697907" y="5548095"/>
                <a:ext cx="8441798" cy="468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			</a:t>
                </a:r>
                <a14:m>
                  <m:oMath xmlns:m="http://schemas.openxmlformats.org/officeDocument/2006/math">
                    <m:r>
                      <a:rPr lang="en-GB" sz="240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GB" sz="240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GB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GB" sz="2400" i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GB" sz="2400" i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acc>
                    <m:r>
                      <a:rPr lang="en-GB" sz="2400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842CCF-E532-48C3-9248-9AA02A689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907" y="5548095"/>
                <a:ext cx="8441798" cy="468911"/>
              </a:xfrm>
              <a:prstGeom prst="rect">
                <a:avLst/>
              </a:prstGeom>
              <a:blipFill>
                <a:blip r:embed="rId6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79673A5-0BD9-4438-89DE-6450CB841398}"/>
              </a:ext>
            </a:extLst>
          </p:cNvPr>
          <p:cNvSpPr txBox="1"/>
          <p:nvPr/>
        </p:nvSpPr>
        <p:spPr>
          <a:xfrm>
            <a:off x="5310488" y="4056388"/>
            <a:ext cx="2457633" cy="10156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Fossil fuel costs decline as abatement increase</a:t>
            </a:r>
            <a:endParaRPr lang="en-GB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E40282-6DED-4BB5-8EAC-3CC45756E4CF}"/>
              </a:ext>
            </a:extLst>
          </p:cNvPr>
          <p:cNvSpPr txBox="1"/>
          <p:nvPr/>
        </p:nvSpPr>
        <p:spPr>
          <a:xfrm>
            <a:off x="8411966" y="4056388"/>
            <a:ext cx="3359534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.. But a transitional component increases with more rapid abatement (stranded assets)</a:t>
            </a:r>
            <a:endParaRPr lang="en-GB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6D0AD-5A6B-47A0-B139-F4D285F78B82}"/>
              </a:ext>
            </a:extLst>
          </p:cNvPr>
          <p:cNvSpPr/>
          <p:nvPr/>
        </p:nvSpPr>
        <p:spPr>
          <a:xfrm>
            <a:off x="5852160" y="2453903"/>
            <a:ext cx="6049969" cy="864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 carbon costs decline with learning, scale </a:t>
            </a:r>
            <a:r>
              <a:rPr lang="en-US" sz="2400" dirty="0" err="1">
                <a:solidFill>
                  <a:schemeClr val="tx1"/>
                </a:solidFill>
              </a:rPr>
              <a:t>etc</a:t>
            </a:r>
            <a:r>
              <a:rPr lang="en-US" sz="2400" dirty="0">
                <a:solidFill>
                  <a:schemeClr val="tx1"/>
                </a:solidFill>
              </a:rPr>
              <a:t>, but require transitional investment 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80827F-F2A8-48E1-960B-BDD6775FA249}"/>
                  </a:ext>
                </a:extLst>
              </p:cNvPr>
              <p:cNvSpPr txBox="1"/>
              <p:nvPr/>
            </p:nvSpPr>
            <p:spPr>
              <a:xfrm>
                <a:off x="2320281" y="1330991"/>
                <a:ext cx="3646485" cy="12003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with the various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aggregated into overall zero carbon / abatement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2400" dirty="0"/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80827F-F2A8-48E1-960B-BDD6775FA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81" y="1330991"/>
                <a:ext cx="3646485" cy="1200329"/>
              </a:xfrm>
              <a:prstGeom prst="rect">
                <a:avLst/>
              </a:prstGeom>
              <a:blipFill>
                <a:blip r:embed="rId3"/>
                <a:stretch>
                  <a:fillRect l="-2676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9F1390-3B85-4A1B-8B2A-46B8EB0A3E5E}"/>
                  </a:ext>
                </a:extLst>
              </p:cNvPr>
              <p:cNvSpPr/>
              <p:nvPr/>
            </p:nvSpPr>
            <p:spPr>
              <a:xfrm>
                <a:off x="5763962" y="1172843"/>
                <a:ext cx="5387947" cy="11488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𝐶𝑜𝑠𝑡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=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GB" sz="2400" i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GB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GB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acc>
                    <m:r>
                      <a:rPr lang="en-GB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9F1390-3B85-4A1B-8B2A-46B8EB0A3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62" y="1172843"/>
                <a:ext cx="5387947" cy="1148841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119E37A-F03E-4C7E-9919-79EBFEA237EB}"/>
              </a:ext>
            </a:extLst>
          </p:cNvPr>
          <p:cNvSpPr/>
          <p:nvPr/>
        </p:nvSpPr>
        <p:spPr>
          <a:xfrm>
            <a:off x="2320281" y="1134598"/>
            <a:ext cx="8831628" cy="1369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4CCD90-122A-4F38-B111-D3C997FE0C2C}"/>
              </a:ext>
            </a:extLst>
          </p:cNvPr>
          <p:cNvGrpSpPr/>
          <p:nvPr/>
        </p:nvGrpSpPr>
        <p:grpSpPr>
          <a:xfrm>
            <a:off x="3601531" y="5029848"/>
            <a:ext cx="6269128" cy="1539555"/>
            <a:chOff x="787676" y="4846420"/>
            <a:chExt cx="6269128" cy="1539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EAB5162-0459-4949-A583-FD72F6E3541C}"/>
                    </a:ext>
                  </a:extLst>
                </p:cNvPr>
                <p:cNvSpPr/>
                <p:nvPr/>
              </p:nvSpPr>
              <p:spPr>
                <a:xfrm>
                  <a:off x="787676" y="5175278"/>
                  <a:ext cx="6269128" cy="4061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GB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2000" dirty="0"/>
                    <a:t> +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en-GB" sz="2000" dirty="0"/>
                    <a:t> </a:t>
                  </a:r>
                  <a14:m>
                    <m:oMath xmlns:m="http://schemas.openxmlformats.org/officeDocument/2006/math">
                      <m:r>
                        <a:rPr lang="en-GB" sz="20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</m:acc>
                        </m:e>
                      </m:d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EAB5162-0459-4949-A583-FD72F6E354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676" y="5175278"/>
                  <a:ext cx="6269128" cy="406137"/>
                </a:xfrm>
                <a:prstGeom prst="rect">
                  <a:avLst/>
                </a:prstGeom>
                <a:blipFill>
                  <a:blip r:embed="rId13"/>
                  <a:stretch>
                    <a:fillRect t="-7463" b="-253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D4058E-A3C5-4893-A5CA-796BC3D41287}"/>
                </a:ext>
              </a:extLst>
            </p:cNvPr>
            <p:cNvSpPr/>
            <p:nvPr/>
          </p:nvSpPr>
          <p:spPr>
            <a:xfrm>
              <a:off x="1654519" y="4846420"/>
              <a:ext cx="2081939" cy="10744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941722-7496-438B-B890-66717BF27EF9}"/>
                </a:ext>
              </a:extLst>
            </p:cNvPr>
            <p:cNvSpPr txBox="1"/>
            <p:nvPr/>
          </p:nvSpPr>
          <p:spPr>
            <a:xfrm>
              <a:off x="1458421" y="6016643"/>
              <a:ext cx="2081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Quantity dependent</a:t>
              </a:r>
              <a:endParaRPr lang="en-GB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25E6E0-BEFB-44C5-BA95-9E50900D2BD1}"/>
                </a:ext>
              </a:extLst>
            </p:cNvPr>
            <p:cNvSpPr/>
            <p:nvPr/>
          </p:nvSpPr>
          <p:spPr>
            <a:xfrm>
              <a:off x="4000806" y="4846420"/>
              <a:ext cx="1965960" cy="10744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E39102-D25E-4DFA-B4F9-76748A430647}"/>
                </a:ext>
              </a:extLst>
            </p:cNvPr>
            <p:cNvSpPr txBox="1"/>
            <p:nvPr/>
          </p:nvSpPr>
          <p:spPr>
            <a:xfrm>
              <a:off x="3963392" y="6001082"/>
              <a:ext cx="2081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Rate dependent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DBDEC3E-4CEB-4349-8DD6-F50A61905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3372582"/>
                  </p:ext>
                </p:extLst>
              </p:nvPr>
            </p:nvGraphicFramePr>
            <p:xfrm>
              <a:off x="497617" y="3009982"/>
              <a:ext cx="5598383" cy="18431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1173">
                      <a:extLst>
                        <a:ext uri="{9D8B030D-6E8A-4147-A177-3AD203B41FA5}">
                          <a16:colId xmlns:a16="http://schemas.microsoft.com/office/drawing/2014/main" val="1695496120"/>
                        </a:ext>
                      </a:extLst>
                    </a:gridCol>
                    <a:gridCol w="4927210">
                      <a:extLst>
                        <a:ext uri="{9D8B030D-6E8A-4147-A177-3AD203B41FA5}">
                          <a16:colId xmlns:a16="http://schemas.microsoft.com/office/drawing/2014/main" val="436195574"/>
                        </a:ext>
                      </a:extLst>
                    </a:gridCol>
                  </a:tblGrid>
                  <a:tr h="3042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Share low carbon energy in total supply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3287599"/>
                      </a:ext>
                    </a:extLst>
                  </a:tr>
                  <a:tr h="289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Quantity dependent deployment cost of low-carbon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1105173"/>
                      </a:ext>
                    </a:extLst>
                  </a:tr>
                  <a:tr h="289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Rate dependent deployment cost of low-carbon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727270"/>
                      </a:ext>
                    </a:extLst>
                  </a:tr>
                  <a:tr h="289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Quantity dependent deployment cost of fossil fuel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8618358"/>
                      </a:ext>
                    </a:extLst>
                  </a:tr>
                  <a:tr h="289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Rate dependent deployment cost of fossil fuel 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9287969"/>
                      </a:ext>
                    </a:extLst>
                  </a:tr>
                  <a:tr h="289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Abatement 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35236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DBDEC3E-4CEB-4349-8DD6-F50A61905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3372582"/>
                  </p:ext>
                </p:extLst>
              </p:nvPr>
            </p:nvGraphicFramePr>
            <p:xfrm>
              <a:off x="497617" y="3009982"/>
              <a:ext cx="5598383" cy="18431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1173">
                      <a:extLst>
                        <a:ext uri="{9D8B030D-6E8A-4147-A177-3AD203B41FA5}">
                          <a16:colId xmlns:a16="http://schemas.microsoft.com/office/drawing/2014/main" val="1695496120"/>
                        </a:ext>
                      </a:extLst>
                    </a:gridCol>
                    <a:gridCol w="4927210">
                      <a:extLst>
                        <a:ext uri="{9D8B030D-6E8A-4147-A177-3AD203B41FA5}">
                          <a16:colId xmlns:a16="http://schemas.microsoft.com/office/drawing/2014/main" val="43619557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2000" r="-738182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Share low carbon energy in total supply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3287599"/>
                      </a:ext>
                    </a:extLst>
                  </a:tr>
                  <a:tr h="3089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100000" r="-738182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Quantity dependent deployment cost of low-carbon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1105173"/>
                      </a:ext>
                    </a:extLst>
                  </a:tr>
                  <a:tr h="3078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200000" r="-738182" b="-3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Rate dependent deployment cost of low-carbon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727270"/>
                      </a:ext>
                    </a:extLst>
                  </a:tr>
                  <a:tr h="3089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300000" r="-738182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Quantity dependent deployment cost of fossil fuel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8618358"/>
                      </a:ext>
                    </a:extLst>
                  </a:tr>
                  <a:tr h="3078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400000" r="-738182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Rate dependent deployment cost of fossil fuel  technology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9287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09" t="-510000" r="-73818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Abatement </a:t>
                          </a:r>
                          <a:endParaRPr lang="en-GB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35236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862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A0904A-0BE2-41DE-9032-0EAA171EDD4B}"/>
                  </a:ext>
                </a:extLst>
              </p:cNvPr>
              <p:cNvSpPr/>
              <p:nvPr/>
            </p:nvSpPr>
            <p:spPr>
              <a:xfrm>
                <a:off x="499317" y="851130"/>
                <a:ext cx="6269128" cy="468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GB" sz="240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GB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A0904A-0BE2-41DE-9032-0EAA171ED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7" y="851130"/>
                <a:ext cx="6269128" cy="468911"/>
              </a:xfrm>
              <a:prstGeom prst="rect">
                <a:avLst/>
              </a:prstGeom>
              <a:blipFill>
                <a:blip r:embed="rId2"/>
                <a:stretch>
                  <a:fillRect l="-292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3F91B7-08CE-43A6-A986-99D7F452A1E9}"/>
              </a:ext>
            </a:extLst>
          </p:cNvPr>
          <p:cNvSpPr/>
          <p:nvPr/>
        </p:nvSpPr>
        <p:spPr>
          <a:xfrm>
            <a:off x="1560538" y="586222"/>
            <a:ext cx="2474133" cy="1074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2B9E0-FDE2-4A22-BDF8-5ADD1ECF87CF}"/>
              </a:ext>
            </a:extLst>
          </p:cNvPr>
          <p:cNvSpPr txBox="1"/>
          <p:nvPr/>
        </p:nvSpPr>
        <p:spPr>
          <a:xfrm>
            <a:off x="1756634" y="1756445"/>
            <a:ext cx="20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Quantity dependent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750D27-05EF-4EB4-9966-FE595345892C}"/>
              </a:ext>
            </a:extLst>
          </p:cNvPr>
          <p:cNvSpPr/>
          <p:nvPr/>
        </p:nvSpPr>
        <p:spPr>
          <a:xfrm>
            <a:off x="4196029" y="568536"/>
            <a:ext cx="1965960" cy="1074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2EF5-AF9E-421E-A59F-4AA1C478716C}"/>
              </a:ext>
            </a:extLst>
          </p:cNvPr>
          <p:cNvSpPr txBox="1"/>
          <p:nvPr/>
        </p:nvSpPr>
        <p:spPr>
          <a:xfrm>
            <a:off x="4261605" y="1740884"/>
            <a:ext cx="20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dependent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44911A-03EA-459C-897D-2CF769F8162F}"/>
                  </a:ext>
                </a:extLst>
              </p:cNvPr>
              <p:cNvSpPr/>
              <p:nvPr/>
            </p:nvSpPr>
            <p:spPr>
              <a:xfrm>
                <a:off x="1033112" y="3835812"/>
                <a:ext cx="3162917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44911A-03EA-459C-897D-2CF769F81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2" y="3835812"/>
                <a:ext cx="3162917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CD81DC3-C4D3-44AE-B945-657D81322587}"/>
              </a:ext>
            </a:extLst>
          </p:cNvPr>
          <p:cNvSpPr txBox="1"/>
          <p:nvPr/>
        </p:nvSpPr>
        <p:spPr>
          <a:xfrm>
            <a:off x="5192072" y="3282770"/>
            <a:ext cx="5090474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Abatement cost function with DICE-like rigid abatement cost plus transitional cost component 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1590B-8FB4-4782-A1D1-3D58C47722E9}"/>
              </a:ext>
            </a:extLst>
          </p:cNvPr>
          <p:cNvSpPr txBox="1"/>
          <p:nvPr/>
        </p:nvSpPr>
        <p:spPr>
          <a:xfrm>
            <a:off x="255944" y="2252248"/>
            <a:ext cx="11246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working paper, we present evidence that all the cost functions are non-linear, likely tendency towards quadratic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D0B96-50A1-41EF-A2F4-E0B01A808872}"/>
                  </a:ext>
                </a:extLst>
              </p:cNvPr>
              <p:cNvSpPr txBox="1"/>
              <p:nvPr/>
            </p:nvSpPr>
            <p:spPr>
              <a:xfrm>
                <a:off x="255944" y="4865506"/>
                <a:ext cx="116815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i="1" dirty="0"/>
                  <a:t>difference </a:t>
                </a:r>
                <a:r>
                  <a:rPr lang="en-US" sz="2400" dirty="0"/>
                  <a:t>in unit costs between fossil fuel and zero carbon sources, </a:t>
                </a:r>
                <a:r>
                  <a:rPr lang="en-US" sz="2400" i="1" dirty="0"/>
                  <a:t>after </a:t>
                </a:r>
                <a:r>
                  <a:rPr lang="en-US" sz="2400" dirty="0"/>
                  <a:t>learning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reflected in  reduction of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kern="0" dirty="0">
                    <a:solidFill>
                      <a:prstClr val="black"/>
                    </a:solidFill>
                  </a:rPr>
                  <a:t>, implying a </a:t>
                </a:r>
                <a:r>
                  <a:rPr lang="en-GB" sz="2400" b="1" i="1" kern="0" dirty="0">
                    <a:solidFill>
                      <a:prstClr val="black"/>
                    </a:solidFill>
                  </a:rPr>
                  <a:t>less rigid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energy system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GB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sz="2400" dirty="0"/>
                  <a:t> is the sum of the costs of building up the low carbon investment capability and infrastructure, </a:t>
                </a:r>
                <a:r>
                  <a:rPr lang="en-GB" sz="2400" i="1" dirty="0"/>
                  <a:t>plus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cost of overcoming </a:t>
                </a:r>
                <a:r>
                  <a:rPr lang="en-GB" sz="2400" i="1" kern="0" dirty="0">
                    <a:solidFill>
                      <a:prstClr val="black"/>
                    </a:solidFill>
                  </a:rPr>
                  <a:t>inertia, stranding and resistance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in incumbents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D0B96-50A1-41EF-A2F4-E0B01A808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44" y="4865506"/>
                <a:ext cx="11681556" cy="1938992"/>
              </a:xfrm>
              <a:prstGeom prst="rect">
                <a:avLst/>
              </a:prstGeom>
              <a:blipFill>
                <a:blip r:embed="rId4"/>
                <a:stretch>
                  <a:fillRect l="-835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5381" y="3164330"/>
                <a:ext cx="4499366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. μ(t)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0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" y="3164330"/>
                <a:ext cx="4499366" cy="552972"/>
              </a:xfrm>
              <a:prstGeom prst="rect">
                <a:avLst/>
              </a:prstGeom>
              <a:blipFill>
                <a:blip r:embed="rId5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567425" y="3692537"/>
                <a:ext cx="13700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dirty="0"/>
                  <a:t>=2/</a:t>
                </a:r>
              </a:p>
              <a:p>
                <a:r>
                  <a:rPr lang="en-US" dirty="0"/>
                  <a:t>A</a:t>
                </a:r>
                <a:r>
                  <a:rPr lang="en-GB" dirty="0" err="1"/>
                  <a:t>nd</a:t>
                </a:r>
                <a:r>
                  <a:rPr lang="en-GB" dirty="0"/>
                  <a:t> 2.6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425" y="3692537"/>
                <a:ext cx="1370075" cy="923330"/>
              </a:xfrm>
              <a:prstGeom prst="rect">
                <a:avLst/>
              </a:prstGeom>
              <a:blipFill>
                <a:blip r:embed="rId6"/>
                <a:stretch>
                  <a:fillRect l="-4018"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29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F635634-66FE-495E-AC95-6A02FC082F7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90"/>
          <a:stretch/>
        </p:blipFill>
        <p:spPr bwMode="auto">
          <a:xfrm>
            <a:off x="0" y="1657350"/>
            <a:ext cx="11731685" cy="533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89E9D-A0DB-483F-8AF0-99FFD2B6D36B}"/>
              </a:ext>
            </a:extLst>
          </p:cNvPr>
          <p:cNvSpPr txBox="1"/>
          <p:nvPr/>
        </p:nvSpPr>
        <p:spPr>
          <a:xfrm>
            <a:off x="248547" y="578938"/>
            <a:ext cx="11496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Interpreted under the Paris Agreement to mean aiming for </a:t>
            </a:r>
          </a:p>
          <a:p>
            <a:r>
              <a:rPr lang="en-GB" sz="3200" dirty="0"/>
              <a:t>“</a:t>
            </a:r>
            <a:r>
              <a:rPr lang="en-GB" sz="3200" b="1" dirty="0"/>
              <a:t>well below 2 </a:t>
            </a:r>
            <a:r>
              <a:rPr lang="en-GB" sz="3200" b="1" dirty="0" err="1"/>
              <a:t>deg.C</a:t>
            </a:r>
            <a:r>
              <a:rPr lang="en-GB" sz="3200" b="1" dirty="0"/>
              <a:t> </a:t>
            </a:r>
            <a:r>
              <a:rPr lang="en-GB" sz="3200" dirty="0"/>
              <a:t>and </a:t>
            </a:r>
            <a:r>
              <a:rPr lang="en-GB" sz="3200" b="1" dirty="0"/>
              <a:t>pursue efforts towards 1.5 </a:t>
            </a:r>
            <a:r>
              <a:rPr lang="en-GB" sz="3200" b="1" dirty="0" err="1"/>
              <a:t>deg.C</a:t>
            </a:r>
            <a:r>
              <a:rPr lang="en-GB" sz="3200" b="1" dirty="0"/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CEF79-901C-45C9-849F-2A6034A034F9}"/>
              </a:ext>
            </a:extLst>
          </p:cNvPr>
          <p:cNvSpPr/>
          <p:nvPr/>
        </p:nvSpPr>
        <p:spPr>
          <a:xfrm>
            <a:off x="12887" y="50370"/>
            <a:ext cx="9488466" cy="553998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r>
              <a:rPr lang="en-GB" altLang="en-US" sz="3000" dirty="0">
                <a:solidFill>
                  <a:schemeClr val="bg1"/>
                </a:solidFill>
              </a:rPr>
              <a:t>‘Avoid Dangerous Anthropogenic Interference’ (UNFCCC)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2AE6A4-2D47-40F6-B2EE-ADF22E4CF6DB}"/>
              </a:ext>
            </a:extLst>
          </p:cNvPr>
          <p:cNvSpPr/>
          <p:nvPr/>
        </p:nvSpPr>
        <p:spPr>
          <a:xfrm>
            <a:off x="4345858" y="4316692"/>
            <a:ext cx="1991879" cy="44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3A9548-F4B6-40E1-BF72-25FB201913DC}"/>
              </a:ext>
            </a:extLst>
          </p:cNvPr>
          <p:cNvSpPr/>
          <p:nvPr/>
        </p:nvSpPr>
        <p:spPr>
          <a:xfrm>
            <a:off x="6295697" y="4887310"/>
            <a:ext cx="420415" cy="72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F635634-66FE-495E-AC95-6A02FC082F7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564" b="30090"/>
          <a:stretch/>
        </p:blipFill>
        <p:spPr bwMode="auto">
          <a:xfrm>
            <a:off x="415691" y="1651820"/>
            <a:ext cx="4451271" cy="53487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44ABCB-06DD-4A2A-8394-EBDF7088AA11}"/>
              </a:ext>
            </a:extLst>
          </p:cNvPr>
          <p:cNvSpPr/>
          <p:nvPr/>
        </p:nvSpPr>
        <p:spPr>
          <a:xfrm>
            <a:off x="3594536" y="6137753"/>
            <a:ext cx="7603731" cy="845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70009-F5F2-48CC-A5BC-0EFDEF0EABCC}"/>
              </a:ext>
            </a:extLst>
          </p:cNvPr>
          <p:cNvSpPr txBox="1"/>
          <p:nvPr/>
        </p:nvSpPr>
        <p:spPr>
          <a:xfrm>
            <a:off x="4116006" y="6165743"/>
            <a:ext cx="726514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 not more than another c. 1000 Gt = 25 years @ 40GtCO</a:t>
            </a:r>
            <a:r>
              <a:rPr lang="en-US" sz="2000" baseline="-25000" dirty="0"/>
              <a:t>2</a:t>
            </a:r>
            <a:r>
              <a:rPr lang="en-US" sz="2000" dirty="0"/>
              <a:t>/</a:t>
            </a:r>
            <a:r>
              <a:rPr lang="en-US" sz="2000" dirty="0" err="1"/>
              <a:t>yr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40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6E0829-5187-4D57-8172-F1619868E54D}"/>
                  </a:ext>
                </a:extLst>
              </p:cNvPr>
              <p:cNvSpPr/>
              <p:nvPr/>
            </p:nvSpPr>
            <p:spPr>
              <a:xfrm>
                <a:off x="313509" y="1698172"/>
                <a:ext cx="11273245" cy="472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GB" sz="2400" b="1" i="1" kern="0" dirty="0">
                    <a:solidFill>
                      <a:prstClr val="black"/>
                    </a:solidFill>
                  </a:rPr>
                  <a:t>We introduce p  in the equation as pliability.</a:t>
                </a:r>
              </a:p>
              <a:p>
                <a:pPr>
                  <a:defRPr/>
                </a:pPr>
                <a:endParaRPr lang="en-GB" sz="2000" b="1" i="1" kern="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:r>
                  <a:rPr lang="en-GB" sz="2400" b="1" i="1" kern="0" dirty="0">
                    <a:solidFill>
                      <a:prstClr val="black"/>
                    </a:solidFill>
                  </a:rPr>
                  <a:t>p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 expresses the </a:t>
                </a:r>
                <a:r>
                  <a:rPr lang="en-GB" sz="2400" i="1" kern="0" dirty="0">
                    <a:solidFill>
                      <a:prstClr val="black"/>
                    </a:solidFill>
                  </a:rPr>
                  <a:t>relative importance of transitional vs rigid costs in the system, </a:t>
                </a:r>
                <a:r>
                  <a:rPr lang="en-GB" sz="2400" kern="0" dirty="0">
                    <a:solidFill>
                      <a:prstClr val="black"/>
                    </a:solidFill>
                  </a:rPr>
                  <a:t>0&lt;</a:t>
                </a:r>
                <a:r>
                  <a:rPr lang="en-GB" sz="2400" b="1" i="1" kern="0" dirty="0">
                    <a:solidFill>
                      <a:prstClr val="black"/>
                    </a:solidFill>
                  </a:rPr>
                  <a:t>p </a:t>
                </a:r>
                <a:r>
                  <a:rPr lang="en-GB" sz="2400" dirty="0"/>
                  <a:t>&lt;1: </a:t>
                </a:r>
              </a:p>
              <a:p>
                <a:pPr>
                  <a:defRPr/>
                </a:pPr>
                <a:r>
                  <a:rPr lang="en-GB" sz="2400" b="1" i="1" dirty="0"/>
                  <a:t>p</a:t>
                </a:r>
                <a:r>
                  <a:rPr lang="en-GB" sz="2400" dirty="0"/>
                  <a:t>=0 is the standard case, </a:t>
                </a:r>
                <a:r>
                  <a:rPr lang="en-GB" sz="2400" b="1" i="1" dirty="0"/>
                  <a:t>p</a:t>
                </a:r>
                <a:r>
                  <a:rPr lang="en-GB" sz="2400" dirty="0"/>
                  <a:t>=1 is fully pliable (zero carbon energy costs converge with fossil costs, given sufficient investment, so that the system becomes fully path-dependent)</a:t>
                </a:r>
                <a:endParaRPr lang="en-GB" sz="2400" kern="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:endParaRPr lang="en-GB" sz="2400" kern="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:r>
                  <a:rPr lang="en-GB" sz="2400" kern="0" dirty="0">
                    <a:solidFill>
                      <a:prstClr val="black"/>
                    </a:solidFill>
                  </a:rPr>
                  <a:t>The system </a:t>
                </a:r>
                <a:r>
                  <a:rPr lang="en-GB" sz="2400" dirty="0"/>
                  <a:t>takes the </a:t>
                </a:r>
                <a:r>
                  <a:rPr lang="en-GB" sz="2400" dirty="0">
                    <a:solidFill>
                      <a:schemeClr val="tx1"/>
                    </a:solidFill>
                  </a:rPr>
                  <a:t>form:  </a:t>
                </a:r>
                <a:endParaRPr lang="en-GB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nb-N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b-NO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dirty="0"/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nb-NO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2400" dirty="0">
                    <a:latin typeface="Cambria Math" panose="02040503050406030204" pitchFamily="18" charset="0"/>
                  </a:rPr>
                  <a:t>is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2400" dirty="0">
                    <a:latin typeface="Cambria Math" panose="02040503050406030204" pitchFamily="18" charset="0"/>
                  </a:rPr>
                  <a:t>when all the </a:t>
                </a:r>
                <a:r>
                  <a:rPr lang="en-GB" sz="2400" b="1" dirty="0">
                    <a:latin typeface="Cambria Math" panose="02040503050406030204" pitchFamily="18" charset="0"/>
                  </a:rPr>
                  <a:t>abatement costs are rigid </a:t>
                </a:r>
                <a:r>
                  <a:rPr lang="en-GB" sz="2400" dirty="0">
                    <a:latin typeface="Cambria Math" panose="02040503050406030204" pitchFamily="18" charset="0"/>
                  </a:rPr>
                  <a:t>= non-adaptive system </a:t>
                </a: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:endParaRPr lang="en-GB" sz="24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GB" sz="2400" dirty="0"/>
                  <a:t> is the </a:t>
                </a:r>
                <a:r>
                  <a:rPr lang="en-GB" sz="2400" b="1" dirty="0"/>
                  <a:t>characteristic time constant of system adjustment</a:t>
                </a:r>
                <a:endParaRPr lang="en-GB" sz="2400" kern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6E0829-5187-4D57-8172-F1619868E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9" y="1698172"/>
                <a:ext cx="11273245" cy="4727000"/>
              </a:xfrm>
              <a:prstGeom prst="rect">
                <a:avLst/>
              </a:prstGeom>
              <a:blipFill>
                <a:blip r:embed="rId2"/>
                <a:stretch>
                  <a:fillRect l="-811" t="-1032" r="-1243" b="-2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D101FF-F16B-4DF1-9806-43627B87A21C}"/>
              </a:ext>
            </a:extLst>
          </p:cNvPr>
          <p:cNvSpPr txBox="1"/>
          <p:nvPr/>
        </p:nvSpPr>
        <p:spPr>
          <a:xfrm>
            <a:off x="1288666" y="745121"/>
            <a:ext cx="9614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 transform this in terms of the typical transitional timescales and </a:t>
            </a:r>
            <a:r>
              <a:rPr lang="en-US" sz="2800" b="1" i="1" dirty="0"/>
              <a:t>pliability</a:t>
            </a:r>
            <a:r>
              <a:rPr lang="en-US" sz="2800" b="1" dirty="0"/>
              <a:t> of the system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72992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5D3E0B-47E9-2B44-B127-8927CBC53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032678"/>
              </p:ext>
            </p:extLst>
          </p:nvPr>
        </p:nvGraphicFramePr>
        <p:xfrm>
          <a:off x="671242" y="1344043"/>
          <a:ext cx="10823464" cy="2836449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5411732">
                  <a:extLst>
                    <a:ext uri="{9D8B030D-6E8A-4147-A177-3AD203B41FA5}">
                      <a16:colId xmlns:a16="http://schemas.microsoft.com/office/drawing/2014/main" val="3148668976"/>
                    </a:ext>
                  </a:extLst>
                </a:gridCol>
                <a:gridCol w="5411732">
                  <a:extLst>
                    <a:ext uri="{9D8B030D-6E8A-4147-A177-3AD203B41FA5}">
                      <a16:colId xmlns:a16="http://schemas.microsoft.com/office/drawing/2014/main" val="163982895"/>
                    </a:ext>
                  </a:extLst>
                </a:gridCol>
              </a:tblGrid>
              <a:tr h="283644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Non-pliable (rigid) system: </a:t>
                      </a:r>
                      <a:endParaRPr lang="en-GB" sz="2400" dirty="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effectLst/>
                        </a:rPr>
                        <a:t>Enduring abatement cost only (no transitional cost): cost related to </a:t>
                      </a:r>
                      <a:r>
                        <a:rPr lang="en-US" sz="1800" i="1" dirty="0">
                          <a:effectLst/>
                        </a:rPr>
                        <a:t>level </a:t>
                      </a:r>
                      <a:r>
                        <a:rPr lang="en-US" sz="1800" i="0" dirty="0">
                          <a:effectLst/>
                        </a:rPr>
                        <a:t>of zero carbon source</a:t>
                      </a:r>
                      <a:endParaRPr lang="en-GB" sz="1800" dirty="0">
                        <a:effectLst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No inertia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Not pliable</a:t>
                      </a:r>
                      <a:endParaRPr lang="en-GB" sz="1800" dirty="0">
                        <a:effectLst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Fully pliable system: </a:t>
                      </a:r>
                      <a:endParaRPr lang="en-GB" sz="2400" dirty="0">
                        <a:effectLst/>
                      </a:endParaRP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effectLst/>
                        </a:rPr>
                        <a:t>Transitional abatement cost only (no enduring cost): cost related to </a:t>
                      </a:r>
                      <a:r>
                        <a:rPr lang="en-US" sz="1800" i="1" dirty="0">
                          <a:effectLst/>
                        </a:rPr>
                        <a:t>rate</a:t>
                      </a:r>
                      <a:r>
                        <a:rPr lang="en-US" sz="1800" i="0" dirty="0">
                          <a:effectLst/>
                        </a:rPr>
                        <a:t> of zero carbon expansion.</a:t>
                      </a:r>
                      <a:endParaRPr lang="en-GB" sz="1800" dirty="0">
                        <a:effectLst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Inertia / transition costs dominate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Fully pliable</a:t>
                      </a:r>
                      <a:endParaRPr lang="en-GB" sz="18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28900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C25A959-62B8-1244-B7C2-DBF360CF6A94}"/>
              </a:ext>
            </a:extLst>
          </p:cNvPr>
          <p:cNvSpPr txBox="1"/>
          <p:nvPr/>
        </p:nvSpPr>
        <p:spPr>
          <a:xfrm>
            <a:off x="128282" y="4314754"/>
            <a:ext cx="4086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Including a damage function …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25E7E6-5602-43FD-8CB3-FD4CAA0241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239616"/>
                  </p:ext>
                </p:extLst>
              </p:nvPr>
            </p:nvGraphicFramePr>
            <p:xfrm>
              <a:off x="1452033" y="4437798"/>
              <a:ext cx="8494666" cy="188498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315706">
                      <a:extLst>
                        <a:ext uri="{9D8B030D-6E8A-4147-A177-3AD203B41FA5}">
                          <a16:colId xmlns:a16="http://schemas.microsoft.com/office/drawing/2014/main" val="66212662"/>
                        </a:ext>
                      </a:extLst>
                    </a:gridCol>
                    <a:gridCol w="178960">
                      <a:extLst>
                        <a:ext uri="{9D8B030D-6E8A-4147-A177-3AD203B41FA5}">
                          <a16:colId xmlns:a16="http://schemas.microsoft.com/office/drawing/2014/main" val="493456848"/>
                        </a:ext>
                      </a:extLst>
                    </a:gridCol>
                  </a:tblGrid>
                  <a:tr h="18849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GB" sz="24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24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𝑡𝑜𝑡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limLoc m:val="subSup"/>
                                        <m:ctrlPr>
                                          <a:rPr lang="en-GB" sz="24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GB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l-GR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40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GB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l-GR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)+</m:t>
                                        </m:r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𝐷𝑎𝑚𝑎𝑔𝑒𝑠</m:t>
                                        </m:r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240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𝑡𝑜𝑡</m:t>
                                            </m:r>
                                          </m:sub>
                                        </m:sSub>
                                        <m:r>
                                          <a:rPr lang="en-GB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]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𝑟𝑡</m:t>
                                            </m:r>
                                          </m:sup>
                                        </m:sSup>
                                        <m:r>
                                          <a:rPr lang="en-GB" sz="24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𝑑𝑡</m:t>
                                        </m:r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endParaRPr lang="en-GB" sz="20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2002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25E7E6-5602-43FD-8CB3-FD4CAA0241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239616"/>
                  </p:ext>
                </p:extLst>
              </p:nvPr>
            </p:nvGraphicFramePr>
            <p:xfrm>
              <a:off x="1452033" y="4437798"/>
              <a:ext cx="8494666" cy="188498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315706">
                      <a:extLst>
                        <a:ext uri="{9D8B030D-6E8A-4147-A177-3AD203B41FA5}">
                          <a16:colId xmlns:a16="http://schemas.microsoft.com/office/drawing/2014/main" val="66212662"/>
                        </a:ext>
                      </a:extLst>
                    </a:gridCol>
                    <a:gridCol w="178960">
                      <a:extLst>
                        <a:ext uri="{9D8B030D-6E8A-4147-A177-3AD203B41FA5}">
                          <a16:colId xmlns:a16="http://schemas.microsoft.com/office/drawing/2014/main" val="493456848"/>
                        </a:ext>
                      </a:extLst>
                    </a:gridCol>
                  </a:tblGrid>
                  <a:tr h="1884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r="-2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  <a:buFont typeface="Arial" panose="020B0604020202020204" pitchFamily="34" charset="0"/>
                            <a:buNone/>
                          </a:pPr>
                          <a:endParaRPr lang="en-GB" sz="20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2002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FCA09C-A6B6-4B40-9940-5C09E32E397C}"/>
              </a:ext>
            </a:extLst>
          </p:cNvPr>
          <p:cNvSpPr txBox="1"/>
          <p:nvPr/>
        </p:nvSpPr>
        <p:spPr>
          <a:xfrm>
            <a:off x="414780" y="820823"/>
            <a:ext cx="1144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explore optimal paths with the opposite cases, and combinations thereof: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99655" y="3297013"/>
                <a:ext cx="4899711" cy="7693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55" y="3297013"/>
                <a:ext cx="4899711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63116" y="3297013"/>
                <a:ext cx="4899711" cy="7693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116" y="3297013"/>
                <a:ext cx="4899711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Multiply 26">
            <a:extLst>
              <a:ext uri="{FF2B5EF4-FFF2-40B4-BE49-F238E27FC236}">
                <a16:creationId xmlns:a16="http://schemas.microsoft.com/office/drawing/2014/main" id="{C57D238A-DA90-C34E-8265-58E2C994AAE9}"/>
              </a:ext>
            </a:extLst>
          </p:cNvPr>
          <p:cNvSpPr>
            <a:spLocks noChangeAspect="1"/>
          </p:cNvSpPr>
          <p:nvPr/>
        </p:nvSpPr>
        <p:spPr>
          <a:xfrm>
            <a:off x="2481452" y="3413186"/>
            <a:ext cx="552123" cy="637954"/>
          </a:xfrm>
          <a:prstGeom prst="mathMultiply">
            <a:avLst>
              <a:gd name="adj1" fmla="val 6826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E94B19B-587B-CB4A-A7C9-91330025DCE5}"/>
              </a:ext>
            </a:extLst>
          </p:cNvPr>
          <p:cNvSpPr>
            <a:spLocks noChangeAspect="1"/>
          </p:cNvSpPr>
          <p:nvPr/>
        </p:nvSpPr>
        <p:spPr>
          <a:xfrm>
            <a:off x="4267263" y="3364996"/>
            <a:ext cx="1271812" cy="769254"/>
          </a:xfrm>
          <a:prstGeom prst="mathMultiply">
            <a:avLst>
              <a:gd name="adj1" fmla="val 6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8788DB0E-DC68-CF4B-BB32-AF26DE9EAEF1}"/>
              </a:ext>
            </a:extLst>
          </p:cNvPr>
          <p:cNvSpPr>
            <a:spLocks noChangeAspect="1"/>
          </p:cNvSpPr>
          <p:nvPr/>
        </p:nvSpPr>
        <p:spPr>
          <a:xfrm>
            <a:off x="7219583" y="3430646"/>
            <a:ext cx="552123" cy="637954"/>
          </a:xfrm>
          <a:prstGeom prst="mathMultiply">
            <a:avLst>
              <a:gd name="adj1" fmla="val 6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30D9EC6C-2CC2-EB49-B127-08D75E825DD6}"/>
              </a:ext>
            </a:extLst>
          </p:cNvPr>
          <p:cNvSpPr>
            <a:spLocks noChangeAspect="1"/>
          </p:cNvSpPr>
          <p:nvPr/>
        </p:nvSpPr>
        <p:spPr>
          <a:xfrm>
            <a:off x="8859034" y="3430646"/>
            <a:ext cx="552123" cy="637954"/>
          </a:xfrm>
          <a:prstGeom prst="mathMultiply">
            <a:avLst>
              <a:gd name="adj1" fmla="val 68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C5AAF-6D3C-4BEC-A2B9-BBE6CEA3582A}"/>
              </a:ext>
            </a:extLst>
          </p:cNvPr>
          <p:cNvSpPr txBox="1"/>
          <p:nvPr/>
        </p:nvSpPr>
        <p:spPr>
          <a:xfrm>
            <a:off x="128282" y="5881513"/>
            <a:ext cx="7492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Plausible forms yield a tractable quartic equation; </a:t>
            </a:r>
          </a:p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also jus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t insert into DICE =&gt; DICE-PACE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93854-14B2-4EFF-83C3-A112792F7DE8}"/>
              </a:ext>
            </a:extLst>
          </p:cNvPr>
          <p:cNvSpPr/>
          <p:nvPr/>
        </p:nvSpPr>
        <p:spPr>
          <a:xfrm>
            <a:off x="7771706" y="5943067"/>
            <a:ext cx="4329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600" kern="0" dirty="0">
                <a:solidFill>
                  <a:prstClr val="black"/>
                </a:solidFill>
              </a:rPr>
              <a:t>For further details see EPRG working paper 1808:  https://www.eprg.group.cam.ac.uk/wp-content/uploads/2018/03/1808-Text.pdf  </a:t>
            </a:r>
          </a:p>
        </p:txBody>
      </p:sp>
    </p:spTree>
    <p:extLst>
      <p:ext uri="{BB962C8B-B14F-4D97-AF65-F5344CB8AC3E}">
        <p14:creationId xmlns:p14="http://schemas.microsoft.com/office/powerpoint/2010/main" val="57568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1A8F9-AF09-4356-BD87-C3A808193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5" y="1606895"/>
            <a:ext cx="3669703" cy="3059234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A0761D6-E42D-44AC-A6E3-D85C07643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8" y="1658668"/>
            <a:ext cx="3669703" cy="30091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738E44-7020-445F-ADFD-F7C3C1899C99}"/>
              </a:ext>
            </a:extLst>
          </p:cNvPr>
          <p:cNvSpPr txBox="1">
            <a:spLocks/>
          </p:cNvSpPr>
          <p:nvPr/>
        </p:nvSpPr>
        <p:spPr>
          <a:xfrm>
            <a:off x="75960" y="69234"/>
            <a:ext cx="8991600" cy="571958"/>
          </a:xfrm>
          <a:prstGeom prst="rect">
            <a:avLst/>
          </a:prstGeom>
          <a:solidFill>
            <a:srgbClr val="22689B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(a) System behaviour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37B3C-E708-4AB7-B987-CCBE9E770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66" y="1631940"/>
            <a:ext cx="3756327" cy="300914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EA9E0-69E5-43D8-B0FA-2CB6FD0B2C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97" y="1631940"/>
            <a:ext cx="3727031" cy="3135196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3F9FD6A5-6FB1-4EC8-92FB-FBF94829E9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68" y="1633738"/>
            <a:ext cx="3856716" cy="3005548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23C9FD7-4111-43B1-9A68-AADEA3D48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05" y="1658668"/>
            <a:ext cx="3802409" cy="30869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A975F12-DAC0-4680-8E19-8D72C4107476}"/>
              </a:ext>
            </a:extLst>
          </p:cNvPr>
          <p:cNvSpPr/>
          <p:nvPr/>
        </p:nvSpPr>
        <p:spPr>
          <a:xfrm>
            <a:off x="0" y="694434"/>
            <a:ext cx="11971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Impact of system pliability and adjustment timescales on global abatement expenditure, emissions and temperature change in DICE-PACE. </a:t>
            </a:r>
            <a:endParaRPr kumimoji="0" lang="en-GB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2254A-0260-44C1-B158-35EDA297164D}"/>
              </a:ext>
            </a:extLst>
          </p:cNvPr>
          <p:cNvSpPr txBox="1"/>
          <p:nvPr/>
        </p:nvSpPr>
        <p:spPr>
          <a:xfrm>
            <a:off x="942681" y="6351862"/>
            <a:ext cx="1124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Grubb and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Weiners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(2019),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 Myths: On the need for dynamic realism in DICE and other equilibrium models of global climate mitigation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in review at Wiley Interdisciplinary Reviews (WIRES) – Climate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FC486-2FAC-4C6C-BA93-D4ADFF07F0C0}"/>
              </a:ext>
            </a:extLst>
          </p:cNvPr>
          <p:cNvSpPr txBox="1"/>
          <p:nvPr/>
        </p:nvSpPr>
        <p:spPr>
          <a:xfrm>
            <a:off x="377071" y="4864231"/>
            <a:ext cx="11594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high pliability and relatively short ‘half life’ characteristic transition time, the optimal response comprises: 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AA4F-518E-4C19-A279-D9B9C044A0EA}"/>
              </a:ext>
            </a:extLst>
          </p:cNvPr>
          <p:cNvSpPr txBox="1"/>
          <p:nvPr/>
        </p:nvSpPr>
        <p:spPr>
          <a:xfrm>
            <a:off x="402411" y="5363587"/>
            <a:ext cx="3759807" cy="646331"/>
          </a:xfrm>
          <a:prstGeom prst="rect">
            <a:avLst/>
          </a:prstGeom>
          <a:solidFill>
            <a:srgbClr val="DEF6D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Abatement: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approx. linear reduction, to near zero around mid-Century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CE0C7-2232-4D99-AE39-4AB5CF1EBC6F}"/>
              </a:ext>
            </a:extLst>
          </p:cNvPr>
          <p:cNvSpPr txBox="1"/>
          <p:nvPr/>
        </p:nvSpPr>
        <p:spPr>
          <a:xfrm>
            <a:off x="4224061" y="5361436"/>
            <a:ext cx="3665455" cy="646331"/>
          </a:xfrm>
          <a:prstGeom prst="rect">
            <a:avLst/>
          </a:prstGeom>
          <a:solidFill>
            <a:srgbClr val="DEF6D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Effort: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about four times bigger than in classical case (&gt; 0.3% GDP)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B0A68-4C44-4FFB-BBDA-53F42B56C3BF}"/>
              </a:ext>
            </a:extLst>
          </p:cNvPr>
          <p:cNvSpPr txBox="1"/>
          <p:nvPr/>
        </p:nvSpPr>
        <p:spPr>
          <a:xfrm>
            <a:off x="8029784" y="5358761"/>
            <a:ext cx="3665455" cy="646331"/>
          </a:xfrm>
          <a:prstGeom prst="rect">
            <a:avLst/>
          </a:prstGeom>
          <a:solidFill>
            <a:srgbClr val="DEF6D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instead of &gt; 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deg.C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stays under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deg.C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global temp change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1538D1-B5A7-4F4F-B158-CDE3A9D8027D}"/>
              </a:ext>
            </a:extLst>
          </p:cNvPr>
          <p:cNvSpPr txBox="1">
            <a:spLocks/>
          </p:cNvSpPr>
          <p:nvPr/>
        </p:nvSpPr>
        <p:spPr>
          <a:xfrm>
            <a:off x="75960" y="98204"/>
            <a:ext cx="8991600" cy="571958"/>
          </a:xfrm>
          <a:prstGeom prst="rect">
            <a:avLst/>
          </a:prstGeom>
          <a:solidFill>
            <a:srgbClr val="22689B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(a) System behaviour with pliability &amp;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ch.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timescale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=20</a:t>
            </a:r>
          </a:p>
        </p:txBody>
      </p:sp>
    </p:spTree>
    <p:extLst>
      <p:ext uri="{BB962C8B-B14F-4D97-AF65-F5344CB8AC3E}">
        <p14:creationId xmlns:p14="http://schemas.microsoft.com/office/powerpoint/2010/main" val="383923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5" grpId="0" animBg="1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3">
            <a:extLst>
              <a:ext uri="{FF2B5EF4-FFF2-40B4-BE49-F238E27FC236}">
                <a16:creationId xmlns:a16="http://schemas.microsoft.com/office/drawing/2014/main" id="{F3F78123-F312-4ACF-AB2A-DF3DDC95F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"/>
            <a:ext cx="830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(a) System behavior with characteristic timescale t=40 years</a:t>
            </a:r>
            <a:endParaRPr kumimoji="0" lang="en-GB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AD75F5-D81A-4E59-BE50-C89AF7E61368}"/>
              </a:ext>
            </a:extLst>
          </p:cNvPr>
          <p:cNvSpPr txBox="1">
            <a:spLocks/>
          </p:cNvSpPr>
          <p:nvPr/>
        </p:nvSpPr>
        <p:spPr>
          <a:xfrm>
            <a:off x="0" y="69234"/>
            <a:ext cx="9227890" cy="571958"/>
          </a:xfrm>
          <a:prstGeom prst="rect">
            <a:avLst/>
          </a:prstGeom>
          <a:solidFill>
            <a:srgbClr val="22689B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(b) System behaviour with characteristic timescale t=40 years years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8BF53-72A8-4E8D-8C17-55E11FC6198F}"/>
              </a:ext>
            </a:extLst>
          </p:cNvPr>
          <p:cNvSpPr/>
          <p:nvPr/>
        </p:nvSpPr>
        <p:spPr>
          <a:xfrm>
            <a:off x="-67112" y="659644"/>
            <a:ext cx="11971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Impact of system pliability and adjustment timescales on global abatement expenditure, emissions and temperature change in DICE-PACE. </a:t>
            </a:r>
            <a:endParaRPr kumimoji="0" lang="en-GB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4FF802A-423E-419B-AC24-22D6EEDD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0" y="1662426"/>
            <a:ext cx="4399513" cy="391951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E6AF803-A993-4AF8-B339-0F96DE4FB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61" y="1726704"/>
            <a:ext cx="3882849" cy="3790958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8F5570A1-369C-4051-9588-FBD9AE9C0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22" y="1827526"/>
            <a:ext cx="4207837" cy="35893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5ED647-0864-4C77-9682-26BCCA31FB8B}"/>
              </a:ext>
            </a:extLst>
          </p:cNvPr>
          <p:cNvSpPr txBox="1"/>
          <p:nvPr/>
        </p:nvSpPr>
        <p:spPr>
          <a:xfrm>
            <a:off x="904973" y="6198356"/>
            <a:ext cx="975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Grubb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Weiners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(2019), Modelling Myths: On the need for dynamic realism in DICE and other equilibrium models of global climate mitigation, Submitted to Wiley Interdisciplinary Reviews (WIRES) –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721420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644" y="838985"/>
            <a:ext cx="11472422" cy="5505253"/>
          </a:xfrm>
        </p:spPr>
        <p:txBody>
          <a:bodyPr>
            <a:noAutofit/>
          </a:bodyPr>
          <a:lstStyle/>
          <a:p>
            <a:pPr>
              <a:spcBef>
                <a:spcPts val="450"/>
              </a:spcBef>
            </a:pPr>
            <a:r>
              <a:rPr lang="en-GB" sz="2400" kern="0" dirty="0">
                <a:solidFill>
                  <a:prstClr val="black"/>
                </a:solidFill>
              </a:rPr>
              <a:t>Standard ‘integrated assessment’ models imply sharply rising costs – both damages and mitigation costs - over the century</a:t>
            </a:r>
          </a:p>
          <a:p>
            <a:pPr>
              <a:spcBef>
                <a:spcPts val="450"/>
              </a:spcBef>
            </a:pPr>
            <a:r>
              <a:rPr lang="en-GB" sz="2400" dirty="0"/>
              <a:t>In reality, overwhelming evidence of induced innovation and capacity of energy technologies and systems to adapt in response to policies and external forces (“pliability”)</a:t>
            </a:r>
          </a:p>
          <a:p>
            <a:pPr>
              <a:spcBef>
                <a:spcPts val="450"/>
              </a:spcBef>
            </a:pPr>
            <a:r>
              <a:rPr lang="en-GB" sz="2400" dirty="0"/>
              <a:t>But coupled with high inertia – several decades for major transitions</a:t>
            </a:r>
          </a:p>
          <a:p>
            <a:pPr>
              <a:spcBef>
                <a:spcPts val="450"/>
              </a:spcBef>
            </a:pPr>
            <a:r>
              <a:rPr lang="en-GB" sz="2400" dirty="0"/>
              <a:t>Models with temporal independence are ‘</a:t>
            </a:r>
            <a:r>
              <a:rPr lang="en-GB" sz="2400" i="1" dirty="0"/>
              <a:t>modelling myths</a:t>
            </a:r>
            <a:r>
              <a:rPr lang="en-GB" sz="2400" dirty="0"/>
              <a:t>’: economics must consider dynamic realities.  </a:t>
            </a:r>
            <a:r>
              <a:rPr lang="en-US" sz="2400" dirty="0"/>
              <a:t>Including these:</a:t>
            </a:r>
            <a:endParaRPr lang="en-GB" sz="2400" dirty="0"/>
          </a:p>
          <a:p>
            <a:pPr lvl="1">
              <a:spcBef>
                <a:spcPts val="450"/>
              </a:spcBef>
            </a:pPr>
            <a:r>
              <a:rPr lang="en-GB" sz="2000" dirty="0"/>
              <a:t>‘Optimal’ response does not just depend on assumed </a:t>
            </a:r>
            <a:r>
              <a:rPr lang="en-GB" sz="2000" dirty="0">
                <a:solidFill>
                  <a:srgbClr val="000000"/>
                </a:solidFill>
              </a:rPr>
              <a:t>scale and non-linearity of impacts and discount rate! Also depends on </a:t>
            </a:r>
            <a:r>
              <a:rPr lang="en-GB" sz="2000" dirty="0"/>
              <a:t>inertia, induced innovation and overall pliability of emitting systems</a:t>
            </a:r>
            <a:endParaRPr lang="en-GB" dirty="0"/>
          </a:p>
          <a:p>
            <a:pPr lvl="1">
              <a:defRPr/>
            </a:pPr>
            <a:r>
              <a:rPr lang="en-GB" sz="2000" kern="0" dirty="0">
                <a:solidFill>
                  <a:prstClr val="black"/>
                </a:solidFill>
              </a:rPr>
              <a:t>Pliability is a major driver of the net benefits of early action </a:t>
            </a:r>
          </a:p>
          <a:p>
            <a:pPr lvl="1">
              <a:defRPr/>
            </a:pPr>
            <a:r>
              <a:rPr lang="en-GB" sz="2000" kern="0" dirty="0">
                <a:solidFill>
                  <a:prstClr val="black"/>
                </a:solidFill>
              </a:rPr>
              <a:t>Will vary by specific options and would justify diversity in apparent mitigation costs</a:t>
            </a:r>
          </a:p>
          <a:p>
            <a:pPr>
              <a:defRPr/>
            </a:pPr>
            <a:r>
              <a:rPr lang="en-GB" sz="2400" kern="0" dirty="0">
                <a:solidFill>
                  <a:prstClr val="black"/>
                </a:solidFill>
              </a:rPr>
              <a:t>The combination can lead to ‘cost benefit’ effort levels similar to a risk-averse strategy dominated by non-linearly / threshold assumptions, may almost stabilise gross costs</a:t>
            </a:r>
          </a:p>
          <a:p>
            <a:pPr>
              <a:defRPr/>
            </a:pPr>
            <a:endParaRPr lang="en-GB" sz="2400" kern="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endParaRPr lang="en-GB" sz="1200" dirty="0"/>
          </a:p>
        </p:txBody>
      </p:sp>
      <p:sp>
        <p:nvSpPr>
          <p:cNvPr id="4" name="Rectangle 3"/>
          <p:cNvSpPr/>
          <p:nvPr/>
        </p:nvSpPr>
        <p:spPr>
          <a:xfrm>
            <a:off x="223675" y="36871"/>
            <a:ext cx="6940696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GB" sz="3200" dirty="0">
                <a:solidFill>
                  <a:prstClr val="white"/>
                </a:solidFill>
                <a:latin typeface="Calibri"/>
              </a:rPr>
              <a:t>Part 1: Conclusions</a:t>
            </a:r>
          </a:p>
        </p:txBody>
      </p:sp>
    </p:spTree>
    <p:extLst>
      <p:ext uri="{BB962C8B-B14F-4D97-AF65-F5344CB8AC3E}">
        <p14:creationId xmlns:p14="http://schemas.microsoft.com/office/powerpoint/2010/main" val="150075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245ABF-0F7C-415D-9065-46CC7DA0FEC4}"/>
              </a:ext>
            </a:extLst>
          </p:cNvPr>
          <p:cNvSpPr/>
          <p:nvPr/>
        </p:nvSpPr>
        <p:spPr>
          <a:xfrm>
            <a:off x="167584" y="5689737"/>
            <a:ext cx="8950290" cy="399204"/>
          </a:xfrm>
          <a:prstGeom prst="rect">
            <a:avLst/>
          </a:prstGeom>
          <a:solidFill>
            <a:srgbClr val="ABE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976320" y="5098364"/>
            <a:ext cx="3173954" cy="157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Energy, Climate Change and the Three Domains of Sustainable 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47" y="1403876"/>
            <a:ext cx="25527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596" y="6444044"/>
            <a:ext cx="18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@michaelgrubb9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24EE-5C6E-4EDC-A4FA-A88BB353D799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5D9AC6-C580-408F-92B7-0601D89501E5}"/>
              </a:ext>
            </a:extLst>
          </p:cNvPr>
          <p:cNvSpPr txBox="1">
            <a:spLocks/>
          </p:cNvSpPr>
          <p:nvPr/>
        </p:nvSpPr>
        <p:spPr>
          <a:xfrm>
            <a:off x="167584" y="769059"/>
            <a:ext cx="8808735" cy="47008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Preface: science perspectives on climate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 1: The Stylised global economics of climate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model and critiques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unconventional critique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components of dynamic realism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nertia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nduced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Innovation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Dependence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Formalisation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2: Innovation, transformation and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UK’s next frontier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1939" y="814454"/>
            <a:ext cx="3108611" cy="5863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 power sector emissions </a:t>
            </a: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halved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since 1990, coal now below 10% of generation.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 price drives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operation and closure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 new investment or efficiency. Impact since 2014 much bigger than before due to price+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gas – coal price differential 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energy efficiency policies, demand declining since c. 2010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Rapidly rising share of renewables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8491" y="5873043"/>
            <a:ext cx="835640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April 2017 - first hours without coal power for over a Century, driven by rising carbon price, declining gas price, and increasing renewables and efficiency.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 total CO2 emissions now lower than a century ago, all coal to be closed by 2025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974" y="102048"/>
            <a:ext cx="8071886" cy="46166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 electricity – carbon pricing and the demise of coal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00197-D18B-407D-8148-5F2FD35E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2" y="981785"/>
            <a:ext cx="8296338" cy="4793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FC800C-43DF-497E-9435-DF3F8B1FE0AA}"/>
              </a:ext>
            </a:extLst>
          </p:cNvPr>
          <p:cNvSpPr/>
          <p:nvPr/>
        </p:nvSpPr>
        <p:spPr>
          <a:xfrm>
            <a:off x="193965" y="36306"/>
            <a:ext cx="783135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UK: an ‘island of coal in a sea of oil” no longer</a:t>
            </a:r>
          </a:p>
        </p:txBody>
      </p:sp>
    </p:spTree>
    <p:extLst>
      <p:ext uri="{BB962C8B-B14F-4D97-AF65-F5344CB8AC3E}">
        <p14:creationId xmlns:p14="http://schemas.microsoft.com/office/powerpoint/2010/main" val="440888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632" y="707850"/>
            <a:ext cx="530360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 scepticism followed by huge gains from auctions &amp; pan-European industrial development of offshore wind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 rot="16200000">
            <a:off x="-2198185" y="3398790"/>
            <a:ext cx="53246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Sources: </a:t>
            </a:r>
            <a:r>
              <a:rPr kumimoji="0" lang="en-US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M.Grubb</a:t>
            </a: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 and </a:t>
            </a:r>
            <a:r>
              <a:rPr kumimoji="0" lang="en-US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D.Newbery</a:t>
            </a: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 (2018), ‘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UK Electricity Market Reform and the Energy Transition: Emerging Lessons’, MIT-CEEPR working paper; Updated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7249" y="71712"/>
            <a:ext cx="7658260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UK’s biggest energy resource discovery.. 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1251969" y="4260963"/>
            <a:ext cx="5626436" cy="261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600" y="2785036"/>
            <a:ext cx="5413481" cy="3242597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9DBD7E1-369A-4974-8836-378B472A2C4F}"/>
              </a:ext>
            </a:extLst>
          </p:cNvPr>
          <p:cNvCxnSpPr>
            <a:cxnSpLocks/>
          </p:cNvCxnSpPr>
          <p:nvPr/>
        </p:nvCxnSpPr>
        <p:spPr>
          <a:xfrm flipH="1">
            <a:off x="1297700" y="4672756"/>
            <a:ext cx="5626436" cy="261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75336" y="1788356"/>
            <a:ext cx="2809" cy="3862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26328" y="5553780"/>
            <a:ext cx="427057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224515" y="5115440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221707" y="4666928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223521" y="4211168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23521" y="3762656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223521" y="3313011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227727" y="2863365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227486" y="2414854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224678" y="1966343"/>
            <a:ext cx="47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Rectangle 2048"/>
          <p:cNvSpPr/>
          <p:nvPr/>
        </p:nvSpPr>
        <p:spPr>
          <a:xfrm>
            <a:off x="936937" y="5319213"/>
            <a:ext cx="297318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£0</a:t>
            </a:r>
            <a:endParaRPr kumimoji="0" lang="it-IT" sz="6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1106" y="4937456"/>
            <a:ext cx="348228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£20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29522" y="4498310"/>
            <a:ext cx="348228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£40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29522" y="4042549"/>
            <a:ext cx="348228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£60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32862" y="3594036"/>
            <a:ext cx="348228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£80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68386" y="3135023"/>
            <a:ext cx="399139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£100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78149" y="2694747"/>
            <a:ext cx="399139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£120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78083" y="2246237"/>
            <a:ext cx="399139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£140</a:t>
            </a:r>
            <a:endParaRPr kumimoji="0" lang="it-IT" sz="6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78149" y="1788356"/>
            <a:ext cx="399139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£160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0" name="Rectangle 2049"/>
          <p:cNvSpPr/>
          <p:nvPr/>
        </p:nvSpPr>
        <p:spPr>
          <a:xfrm rot="16200000">
            <a:off x="220774" y="3054561"/>
            <a:ext cx="1197764" cy="22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Strike Price (£/MWh) </a:t>
            </a:r>
            <a:endParaRPr kumimoji="0" lang="it-IT" sz="78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>
            <a:off x="1749106" y="5553781"/>
            <a:ext cx="0" cy="1119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215448" y="5553781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681790" y="5553781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156669" y="5564599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623012" y="5564599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030560" y="5563071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496903" y="5563071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93120" y="5563071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564218" y="5573889"/>
            <a:ext cx="0" cy="1026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17737" y="5609383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2013/14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950031" y="5592245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2015/16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900987" y="5592245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2017/18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42012" y="5592243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2019/20</a:t>
            </a:r>
            <a:endParaRPr kumimoji="0" lang="it-IT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794463" y="5615057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2021/22</a:t>
            </a:r>
            <a:endParaRPr kumimoji="0" lang="it-IT" sz="6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5481656" y="4934758"/>
            <a:ext cx="5301" cy="463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 flipV="1">
            <a:off x="5609614" y="2952883"/>
            <a:ext cx="990" cy="131069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4957229" y="4914062"/>
            <a:ext cx="5301" cy="463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681790" y="4880151"/>
            <a:ext cx="0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1746602" y="4880150"/>
            <a:ext cx="0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474151" y="1982155"/>
            <a:ext cx="2944916" cy="432698"/>
            <a:chOff x="1333541" y="1440401"/>
            <a:chExt cx="3441771" cy="576930"/>
          </a:xfrm>
        </p:grpSpPr>
        <p:sp>
          <p:nvSpPr>
            <p:cNvPr id="104" name="Freeform 103"/>
            <p:cNvSpPr/>
            <p:nvPr/>
          </p:nvSpPr>
          <p:spPr>
            <a:xfrm>
              <a:off x="1333541" y="1440401"/>
              <a:ext cx="3441771" cy="576930"/>
            </a:xfrm>
            <a:custGeom>
              <a:avLst/>
              <a:gdLst>
                <a:gd name="connsiteX0" fmla="*/ 572684 w 2073792"/>
                <a:gd name="connsiteY0" fmla="*/ 0 h 526389"/>
                <a:gd name="connsiteX1" fmla="*/ 1045110 w 2073792"/>
                <a:gd name="connsiteY1" fmla="*/ 227323 h 526389"/>
                <a:gd name="connsiteX2" fmla="*/ 1045473 w 2073792"/>
                <a:gd name="connsiteY2" fmla="*/ 225836 h 526389"/>
                <a:gd name="connsiteX3" fmla="*/ 1547129 w 2073792"/>
                <a:gd name="connsiteY3" fmla="*/ 348143 h 526389"/>
                <a:gd name="connsiteX4" fmla="*/ 2073792 w 2073792"/>
                <a:gd name="connsiteY4" fmla="*/ 348143 h 526389"/>
                <a:gd name="connsiteX5" fmla="*/ 2073792 w 2073792"/>
                <a:gd name="connsiteY5" fmla="*/ 525200 h 526389"/>
                <a:gd name="connsiteX6" fmla="*/ 1531149 w 2073792"/>
                <a:gd name="connsiteY6" fmla="*/ 525200 h 526389"/>
                <a:gd name="connsiteX7" fmla="*/ 1531149 w 2073792"/>
                <a:gd name="connsiteY7" fmla="*/ 524687 h 526389"/>
                <a:gd name="connsiteX8" fmla="*/ 1530734 w 2073792"/>
                <a:gd name="connsiteY8" fmla="*/ 526389 h 526389"/>
                <a:gd name="connsiteX9" fmla="*/ 1003534 w 2073792"/>
                <a:gd name="connsiteY9" fmla="*/ 397854 h 526389"/>
                <a:gd name="connsiteX10" fmla="*/ 1005057 w 2073792"/>
                <a:gd name="connsiteY10" fmla="*/ 391605 h 526389"/>
                <a:gd name="connsiteX11" fmla="*/ 537165 w 2073792"/>
                <a:gd name="connsiteY11" fmla="*/ 166463 h 526389"/>
                <a:gd name="connsiteX12" fmla="*/ 0 w 2073792"/>
                <a:gd name="connsiteY12" fmla="*/ 166463 h 526389"/>
                <a:gd name="connsiteX13" fmla="*/ 1 w 2073792"/>
                <a:gd name="connsiteY13" fmla="*/ 1061 h 526389"/>
                <a:gd name="connsiteX14" fmla="*/ 572174 w 2073792"/>
                <a:gd name="connsiteY14" fmla="*/ 1061 h 52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3792" h="526389">
                  <a:moveTo>
                    <a:pt x="572684" y="0"/>
                  </a:moveTo>
                  <a:lnTo>
                    <a:pt x="1045110" y="227323"/>
                  </a:lnTo>
                  <a:lnTo>
                    <a:pt x="1045473" y="225836"/>
                  </a:lnTo>
                  <a:lnTo>
                    <a:pt x="1547129" y="348143"/>
                  </a:lnTo>
                  <a:lnTo>
                    <a:pt x="2073792" y="348143"/>
                  </a:lnTo>
                  <a:lnTo>
                    <a:pt x="2073792" y="525200"/>
                  </a:lnTo>
                  <a:lnTo>
                    <a:pt x="1531149" y="525200"/>
                  </a:lnTo>
                  <a:lnTo>
                    <a:pt x="1531149" y="524687"/>
                  </a:lnTo>
                  <a:lnTo>
                    <a:pt x="1530734" y="526389"/>
                  </a:lnTo>
                  <a:lnTo>
                    <a:pt x="1003534" y="397854"/>
                  </a:lnTo>
                  <a:lnTo>
                    <a:pt x="1005057" y="391605"/>
                  </a:lnTo>
                  <a:lnTo>
                    <a:pt x="537165" y="166463"/>
                  </a:lnTo>
                  <a:lnTo>
                    <a:pt x="0" y="166463"/>
                  </a:lnTo>
                  <a:lnTo>
                    <a:pt x="1" y="1061"/>
                  </a:lnTo>
                  <a:lnTo>
                    <a:pt x="572174" y="106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704411">
              <a:off x="2171098" y="1598373"/>
              <a:ext cx="230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Negotiated Contracts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98547" y="2724269"/>
            <a:ext cx="2845365" cy="300082"/>
            <a:chOff x="1333624" y="2727469"/>
            <a:chExt cx="3426347" cy="472316"/>
          </a:xfrm>
        </p:grpSpPr>
        <p:sp>
          <p:nvSpPr>
            <p:cNvPr id="10" name="Pentagon 9"/>
            <p:cNvSpPr/>
            <p:nvPr/>
          </p:nvSpPr>
          <p:spPr>
            <a:xfrm>
              <a:off x="1333624" y="2774674"/>
              <a:ext cx="3426347" cy="298748"/>
            </a:xfrm>
            <a:prstGeom prst="homePlat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41959" y="2727469"/>
              <a:ext cx="2193276" cy="47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First Auction</a:t>
              </a: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1221707" y="5331279"/>
            <a:ext cx="17635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Allocation / auction rounds</a:t>
            </a: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1474151" y="4880149"/>
            <a:ext cx="0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3703087" y="5299898"/>
            <a:ext cx="225537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Delivery </a:t>
            </a: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 first generation)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4410603" y="4927171"/>
            <a:ext cx="5301" cy="463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5400000">
            <a:off x="4925690" y="3647354"/>
            <a:ext cx="1226847" cy="24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prices halve</a:t>
            </a:r>
            <a:endParaRPr kumimoji="0" lang="it-IT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BF7CB6-0438-4489-AB2F-8358DAE20B85}"/>
              </a:ext>
            </a:extLst>
          </p:cNvPr>
          <p:cNvSpPr txBox="1"/>
          <p:nvPr/>
        </p:nvSpPr>
        <p:spPr>
          <a:xfrm>
            <a:off x="4089766" y="4420816"/>
            <a:ext cx="18213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Auction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B22D75-7F9B-4E0B-AD36-5A3363E1616C}"/>
              </a:ext>
            </a:extLst>
          </p:cNvPr>
          <p:cNvCxnSpPr>
            <a:cxnSpLocks/>
          </p:cNvCxnSpPr>
          <p:nvPr/>
        </p:nvCxnSpPr>
        <p:spPr>
          <a:xfrm>
            <a:off x="5496903" y="5553780"/>
            <a:ext cx="57167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7FF74-0E9A-4EF6-9B23-11BBB2135558}"/>
              </a:ext>
            </a:extLst>
          </p:cNvPr>
          <p:cNvCxnSpPr>
            <a:cxnSpLocks/>
          </p:cNvCxnSpPr>
          <p:nvPr/>
        </p:nvCxnSpPr>
        <p:spPr>
          <a:xfrm>
            <a:off x="5998695" y="5538227"/>
            <a:ext cx="0" cy="13224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3130BBB-553C-44B9-9883-06670DB894C5}"/>
              </a:ext>
            </a:extLst>
          </p:cNvPr>
          <p:cNvSpPr/>
          <p:nvPr/>
        </p:nvSpPr>
        <p:spPr>
          <a:xfrm>
            <a:off x="5735487" y="5633589"/>
            <a:ext cx="5264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2023/24</a:t>
            </a:r>
            <a:endParaRPr kumimoji="0" lang="it-IT" sz="6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EF6DCC4-2CA0-4386-9787-C2CC30A99910}"/>
              </a:ext>
            </a:extLst>
          </p:cNvPr>
          <p:cNvCxnSpPr/>
          <p:nvPr/>
        </p:nvCxnSpPr>
        <p:spPr>
          <a:xfrm flipH="1" flipV="1">
            <a:off x="5990736" y="4952933"/>
            <a:ext cx="5301" cy="463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ECE80CB-9B4C-4F1D-918A-705A1BB731F0}"/>
              </a:ext>
            </a:extLst>
          </p:cNvPr>
          <p:cNvGrpSpPr/>
          <p:nvPr/>
        </p:nvGrpSpPr>
        <p:grpSpPr>
          <a:xfrm>
            <a:off x="2700508" y="3861972"/>
            <a:ext cx="2941010" cy="410184"/>
            <a:chOff x="2554119" y="4793584"/>
            <a:chExt cx="3537011" cy="329115"/>
          </a:xfrm>
          <a:solidFill>
            <a:schemeClr val="accent3">
              <a:lumMod val="75000"/>
            </a:schemeClr>
          </a:solidFill>
        </p:grpSpPr>
        <p:sp>
          <p:nvSpPr>
            <p:cNvPr id="68" name="Freeform 131">
              <a:extLst>
                <a:ext uri="{FF2B5EF4-FFF2-40B4-BE49-F238E27FC236}">
                  <a16:creationId xmlns:a16="http://schemas.microsoft.com/office/drawing/2014/main" id="{3C940A3D-AA76-4E2B-9070-BDE3B872FDDC}"/>
                </a:ext>
              </a:extLst>
            </p:cNvPr>
            <p:cNvSpPr/>
            <p:nvPr/>
          </p:nvSpPr>
          <p:spPr>
            <a:xfrm>
              <a:off x="2554119" y="4793584"/>
              <a:ext cx="3537011" cy="304348"/>
            </a:xfrm>
            <a:custGeom>
              <a:avLst/>
              <a:gdLst>
                <a:gd name="connsiteX0" fmla="*/ 1 w 3537011"/>
                <a:gd name="connsiteY0" fmla="*/ 0 h 304348"/>
                <a:gd name="connsiteX1" fmla="*/ 2878466 w 3537011"/>
                <a:gd name="connsiteY1" fmla="*/ 0 h 304348"/>
                <a:gd name="connsiteX2" fmla="*/ 2979633 w 3537011"/>
                <a:gd name="connsiteY2" fmla="*/ 101168 h 304348"/>
                <a:gd name="connsiteX3" fmla="*/ 2928637 w 3537011"/>
                <a:gd name="connsiteY3" fmla="*/ 152164 h 304348"/>
                <a:gd name="connsiteX4" fmla="*/ 3460919 w 3537011"/>
                <a:gd name="connsiteY4" fmla="*/ 152164 h 304348"/>
                <a:gd name="connsiteX5" fmla="*/ 3537011 w 3537011"/>
                <a:gd name="connsiteY5" fmla="*/ 228256 h 304348"/>
                <a:gd name="connsiteX6" fmla="*/ 3460919 w 3537011"/>
                <a:gd name="connsiteY6" fmla="*/ 304348 h 304348"/>
                <a:gd name="connsiteX7" fmla="*/ 0 w 3537011"/>
                <a:gd name="connsiteY7" fmla="*/ 304348 h 304348"/>
                <a:gd name="connsiteX8" fmla="*/ 0 w 3537011"/>
                <a:gd name="connsiteY8" fmla="*/ 152164 h 304348"/>
                <a:gd name="connsiteX9" fmla="*/ 1 w 3537011"/>
                <a:gd name="connsiteY9" fmla="*/ 152164 h 30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37011" h="304348">
                  <a:moveTo>
                    <a:pt x="1" y="0"/>
                  </a:moveTo>
                  <a:lnTo>
                    <a:pt x="2878466" y="0"/>
                  </a:lnTo>
                  <a:lnTo>
                    <a:pt x="2979633" y="101168"/>
                  </a:lnTo>
                  <a:lnTo>
                    <a:pt x="2928637" y="152164"/>
                  </a:lnTo>
                  <a:lnTo>
                    <a:pt x="3460919" y="152164"/>
                  </a:lnTo>
                  <a:lnTo>
                    <a:pt x="3537011" y="228256"/>
                  </a:lnTo>
                  <a:lnTo>
                    <a:pt x="3460919" y="304348"/>
                  </a:lnTo>
                  <a:lnTo>
                    <a:pt x="0" y="304348"/>
                  </a:lnTo>
                  <a:lnTo>
                    <a:pt x="0" y="152164"/>
                  </a:lnTo>
                  <a:lnTo>
                    <a:pt x="1" y="15216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E4AB33-A81F-4CE8-857F-3910BF381873}"/>
                </a:ext>
              </a:extLst>
            </p:cNvPr>
            <p:cNvSpPr txBox="1"/>
            <p:nvPr/>
          </p:nvSpPr>
          <p:spPr>
            <a:xfrm>
              <a:off x="2554120" y="4881925"/>
              <a:ext cx="2911148" cy="2407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Second Auction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F9B794-F321-4BAB-8DD3-A30BC5593943}"/>
              </a:ext>
            </a:extLst>
          </p:cNvPr>
          <p:cNvCxnSpPr>
            <a:cxnSpLocks/>
          </p:cNvCxnSpPr>
          <p:nvPr/>
        </p:nvCxnSpPr>
        <p:spPr>
          <a:xfrm flipV="1">
            <a:off x="5998695" y="2952883"/>
            <a:ext cx="0" cy="173481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2395479-921C-47C2-954F-E77187F4C687}"/>
              </a:ext>
            </a:extLst>
          </p:cNvPr>
          <p:cNvSpPr/>
          <p:nvPr/>
        </p:nvSpPr>
        <p:spPr>
          <a:xfrm rot="5400000">
            <a:off x="5224747" y="3533052"/>
            <a:ext cx="1345296" cy="24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prices reduce two thirds</a:t>
            </a:r>
            <a:endParaRPr kumimoji="0" lang="it-IT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Pentagon 9">
            <a:extLst>
              <a:ext uri="{FF2B5EF4-FFF2-40B4-BE49-F238E27FC236}">
                <a16:creationId xmlns:a16="http://schemas.microsoft.com/office/drawing/2014/main" id="{008BADCF-64E5-403E-B22B-148035156F75}"/>
              </a:ext>
            </a:extLst>
          </p:cNvPr>
          <p:cNvSpPr/>
          <p:nvPr/>
        </p:nvSpPr>
        <p:spPr>
          <a:xfrm>
            <a:off x="3033660" y="4454301"/>
            <a:ext cx="2891420" cy="198617"/>
          </a:xfrm>
          <a:prstGeom prst="homePlat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D0346B-616A-4860-B41C-1D6E8A7E7960}"/>
              </a:ext>
            </a:extLst>
          </p:cNvPr>
          <p:cNvSpPr txBox="1"/>
          <p:nvPr/>
        </p:nvSpPr>
        <p:spPr>
          <a:xfrm>
            <a:off x="4033716" y="4424768"/>
            <a:ext cx="18213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 Auction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28D00B-8DFC-4A5B-B16A-63CCB214F30F}"/>
              </a:ext>
            </a:extLst>
          </p:cNvPr>
          <p:cNvSpPr/>
          <p:nvPr/>
        </p:nvSpPr>
        <p:spPr>
          <a:xfrm rot="5400000">
            <a:off x="9139997" y="3287216"/>
            <a:ext cx="5599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Grubb &amp; Drummond (2018), UK Industrial Elec Prices, UCL/Aldersgate Group 	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B7C5C3-1949-4D7F-9081-36ED1C0A6F4C}"/>
              </a:ext>
            </a:extLst>
          </p:cNvPr>
          <p:cNvSpPr/>
          <p:nvPr/>
        </p:nvSpPr>
        <p:spPr>
          <a:xfrm>
            <a:off x="6630484" y="748854"/>
            <a:ext cx="5049957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 learning, scale &amp; supply chain economies, business confidence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=&gt;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now &lt; half industrial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prices close to wholesale price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1A680-C354-42F9-8B9C-305C8B858823}"/>
              </a:ext>
            </a:extLst>
          </p:cNvPr>
          <p:cNvSpPr txBox="1"/>
          <p:nvPr/>
        </p:nvSpPr>
        <p:spPr>
          <a:xfrm>
            <a:off x="706599" y="6296319"/>
            <a:ext cx="112940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Emerging as a UK and North European resource as large and valuable as North Sea Gas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B1DEC8-8BD7-4AA9-95E8-EBF19CB60FC4}"/>
              </a:ext>
            </a:extLst>
          </p:cNvPr>
          <p:cNvCxnSpPr>
            <a:cxnSpLocks/>
          </p:cNvCxnSpPr>
          <p:nvPr/>
        </p:nvCxnSpPr>
        <p:spPr>
          <a:xfrm flipV="1">
            <a:off x="1267525" y="3280529"/>
            <a:ext cx="5727164" cy="9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9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5" grpId="0"/>
      <p:bldP spid="87" grpId="0" animBg="1"/>
      <p:bldP spid="88" grpId="0"/>
      <p:bldP spid="89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" y="0"/>
            <a:ext cx="9656617" cy="677108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Successful innovation must span a complex multi-domain journey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810793" y="796338"/>
            <a:ext cx="10877614" cy="908778"/>
            <a:chOff x="152400" y="685800"/>
            <a:chExt cx="8686800" cy="838200"/>
          </a:xfrm>
        </p:grpSpPr>
        <p:sp>
          <p:nvSpPr>
            <p:cNvPr id="138" name="Chevron 137"/>
            <p:cNvSpPr/>
            <p:nvPr/>
          </p:nvSpPr>
          <p:spPr>
            <a:xfrm>
              <a:off x="12954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Basic R&amp;D</a:t>
              </a:r>
            </a:p>
          </p:txBody>
        </p:sp>
        <p:sp>
          <p:nvSpPr>
            <p:cNvPr id="139" name="Chevron 138"/>
            <p:cNvSpPr/>
            <p:nvPr/>
          </p:nvSpPr>
          <p:spPr>
            <a:xfrm>
              <a:off x="25146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Technology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RD&amp;D </a:t>
              </a:r>
            </a:p>
          </p:txBody>
        </p:sp>
        <p:sp>
          <p:nvSpPr>
            <p:cNvPr id="140" name="Chevron 139"/>
            <p:cNvSpPr/>
            <p:nvPr/>
          </p:nvSpPr>
          <p:spPr>
            <a:xfrm>
              <a:off x="37338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  Demonstration</a:t>
              </a:r>
            </a:p>
          </p:txBody>
        </p:sp>
        <p:sp>
          <p:nvSpPr>
            <p:cNvPr id="141" name="Chevron 140"/>
            <p:cNvSpPr/>
            <p:nvPr/>
          </p:nvSpPr>
          <p:spPr>
            <a:xfrm>
              <a:off x="49530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Commerciali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zation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2" name="Chevron 141"/>
            <p:cNvSpPr/>
            <p:nvPr/>
          </p:nvSpPr>
          <p:spPr>
            <a:xfrm>
              <a:off x="61722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Market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accumulation</a:t>
              </a:r>
            </a:p>
          </p:txBody>
        </p:sp>
        <p:sp>
          <p:nvSpPr>
            <p:cNvPr id="143" name="Chevron 142"/>
            <p:cNvSpPr/>
            <p:nvPr/>
          </p:nvSpPr>
          <p:spPr>
            <a:xfrm>
              <a:off x="7391400" y="685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Wide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diffusion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52400" y="914400"/>
              <a:ext cx="1066800" cy="5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Technology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journey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79913" y="2031328"/>
            <a:ext cx="10606337" cy="689972"/>
            <a:chOff x="287458" y="1981200"/>
            <a:chExt cx="8441217" cy="838200"/>
          </a:xfrm>
        </p:grpSpPr>
        <p:sp>
          <p:nvSpPr>
            <p:cNvPr id="131" name="TextBox 130"/>
            <p:cNvSpPr txBox="1"/>
            <p:nvPr/>
          </p:nvSpPr>
          <p:spPr>
            <a:xfrm>
              <a:off x="287458" y="2136200"/>
              <a:ext cx="1143000" cy="52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Organisation &amp; supply chain</a:t>
              </a:r>
            </a:p>
          </p:txBody>
        </p:sp>
        <p:sp>
          <p:nvSpPr>
            <p:cNvPr id="132" name="Chevron 131"/>
            <p:cNvSpPr/>
            <p:nvPr/>
          </p:nvSpPr>
          <p:spPr>
            <a:xfrm>
              <a:off x="1219200" y="19812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1 or 2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individuals</a:t>
              </a:r>
            </a:p>
          </p:txBody>
        </p:sp>
        <p:sp>
          <p:nvSpPr>
            <p:cNvPr id="133" name="Chevron 132"/>
            <p:cNvSpPr/>
            <p:nvPr/>
          </p:nvSpPr>
          <p:spPr>
            <a:xfrm>
              <a:off x="2438400" y="19812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Venture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or new unit</a:t>
              </a:r>
            </a:p>
          </p:txBody>
        </p:sp>
        <p:sp>
          <p:nvSpPr>
            <p:cNvPr id="134" name="Chevron 133"/>
            <p:cNvSpPr/>
            <p:nvPr/>
          </p:nvSpPr>
          <p:spPr>
            <a:xfrm>
              <a:off x="3657600" y="19812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First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outsiders</a:t>
              </a:r>
            </a:p>
          </p:txBody>
        </p:sp>
        <p:sp>
          <p:nvSpPr>
            <p:cNvPr id="135" name="Chevron 134"/>
            <p:cNvSpPr/>
            <p:nvPr/>
          </p:nvSpPr>
          <p:spPr>
            <a:xfrm>
              <a:off x="4876800" y="19812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Recruit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specialists,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Develop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supply chain</a:t>
              </a:r>
            </a:p>
          </p:txBody>
        </p:sp>
        <p:sp>
          <p:nvSpPr>
            <p:cNvPr id="136" name="Chevron 135"/>
            <p:cNvSpPr/>
            <p:nvPr/>
          </p:nvSpPr>
          <p:spPr>
            <a:xfrm>
              <a:off x="6096000" y="19812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Grow 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operational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staff</a:t>
              </a:r>
            </a:p>
          </p:txBody>
        </p:sp>
        <p:sp>
          <p:nvSpPr>
            <p:cNvPr id="137" name="Chevron 136"/>
            <p:cNvSpPr/>
            <p:nvPr/>
          </p:nvSpPr>
          <p:spPr>
            <a:xfrm>
              <a:off x="7216626" y="1981200"/>
              <a:ext cx="1512049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Mature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company 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independent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division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06928" y="3662171"/>
            <a:ext cx="10586062" cy="689972"/>
            <a:chOff x="309032" y="4038600"/>
            <a:chExt cx="8453968" cy="838200"/>
          </a:xfrm>
        </p:grpSpPr>
        <p:sp>
          <p:nvSpPr>
            <p:cNvPr id="123" name="TextBox 122"/>
            <p:cNvSpPr txBox="1"/>
            <p:nvPr/>
          </p:nvSpPr>
          <p:spPr>
            <a:xfrm>
              <a:off x="309032" y="4284150"/>
              <a:ext cx="1066800" cy="31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Financing</a:t>
              </a:r>
            </a:p>
          </p:txBody>
        </p:sp>
        <p:sp>
          <p:nvSpPr>
            <p:cNvPr id="125" name="Chevron 124"/>
            <p:cNvSpPr/>
            <p:nvPr/>
          </p:nvSpPr>
          <p:spPr>
            <a:xfrm>
              <a:off x="12192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Public 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Internal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funding</a:t>
              </a:r>
            </a:p>
          </p:txBody>
        </p:sp>
        <p:sp>
          <p:nvSpPr>
            <p:cNvPr id="126" name="Chevron 125"/>
            <p:cNvSpPr/>
            <p:nvPr/>
          </p:nvSpPr>
          <p:spPr>
            <a:xfrm>
              <a:off x="24384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Internal funds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project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grants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127" name="Chevron 126"/>
            <p:cNvSpPr/>
            <p:nvPr/>
          </p:nvSpPr>
          <p:spPr>
            <a:xfrm>
              <a:off x="36576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Internal funds,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project grants,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angel or VC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investors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28" name="Chevron 127"/>
            <p:cNvSpPr/>
            <p:nvPr/>
          </p:nvSpPr>
          <p:spPr>
            <a:xfrm>
              <a:off x="48768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First sales,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internal 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external funds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still needed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29" name="Chevron 128"/>
            <p:cNvSpPr/>
            <p:nvPr/>
          </p:nvSpPr>
          <p:spPr>
            <a:xfrm>
              <a:off x="60960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First profits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0" name="Chevron 129"/>
            <p:cNvSpPr/>
            <p:nvPr/>
          </p:nvSpPr>
          <p:spPr>
            <a:xfrm>
              <a:off x="7315200" y="40386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Financing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through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 private equity,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banks, etc.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06929" y="4477593"/>
            <a:ext cx="10586061" cy="689973"/>
            <a:chOff x="309033" y="4114799"/>
            <a:chExt cx="8453967" cy="838201"/>
          </a:xfrm>
        </p:grpSpPr>
        <p:sp>
          <p:nvSpPr>
            <p:cNvPr id="115" name="TextBox 114"/>
            <p:cNvSpPr txBox="1"/>
            <p:nvPr/>
          </p:nvSpPr>
          <p:spPr>
            <a:xfrm>
              <a:off x="309033" y="4345504"/>
              <a:ext cx="1066800" cy="52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Market Regulation</a:t>
              </a:r>
            </a:p>
          </p:txBody>
        </p:sp>
        <p:sp>
          <p:nvSpPr>
            <p:cNvPr id="116" name="Chevron 115"/>
            <p:cNvSpPr/>
            <p:nvPr/>
          </p:nvSpPr>
          <p:spPr>
            <a:xfrm>
              <a:off x="12192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Neutral 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negative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regulation</a:t>
              </a:r>
            </a:p>
          </p:txBody>
        </p:sp>
        <p:sp>
          <p:nvSpPr>
            <p:cNvPr id="117" name="Chevron 116"/>
            <p:cNvSpPr/>
            <p:nvPr/>
          </p:nvSpPr>
          <p:spPr>
            <a:xfrm>
              <a:off x="24384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Neutral 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negative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regulation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8" name="Chevron 117"/>
            <p:cNvSpPr/>
            <p:nvPr/>
          </p:nvSpPr>
          <p:spPr>
            <a:xfrm>
              <a:off x="36576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Neutral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regulation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9" name="Chevron 118"/>
            <p:cNvSpPr/>
            <p:nvPr/>
          </p:nvSpPr>
          <p:spPr>
            <a:xfrm>
              <a:off x="48768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Specific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positive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regulation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21" name="Chevron 120"/>
            <p:cNvSpPr/>
            <p:nvPr/>
          </p:nvSpPr>
          <p:spPr>
            <a:xfrm>
              <a:off x="60960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Positive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general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regulation</a:t>
              </a:r>
            </a:p>
          </p:txBody>
        </p:sp>
        <p:sp>
          <p:nvSpPr>
            <p:cNvPr id="122" name="Chevron 121"/>
            <p:cNvSpPr/>
            <p:nvPr/>
          </p:nvSpPr>
          <p:spPr>
            <a:xfrm>
              <a:off x="7315200" y="4114799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Fully adapted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regulatory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environment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12231" y="5293016"/>
            <a:ext cx="10580759" cy="689972"/>
            <a:chOff x="313267" y="4114800"/>
            <a:chExt cx="8449733" cy="838200"/>
          </a:xfrm>
        </p:grpSpPr>
        <p:sp>
          <p:nvSpPr>
            <p:cNvPr id="107" name="TextBox 106"/>
            <p:cNvSpPr txBox="1"/>
            <p:nvPr/>
          </p:nvSpPr>
          <p:spPr>
            <a:xfrm>
              <a:off x="313267" y="4374994"/>
              <a:ext cx="1295399" cy="31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Institutional</a:t>
              </a:r>
            </a:p>
          </p:txBody>
        </p:sp>
        <p:sp>
          <p:nvSpPr>
            <p:cNvPr id="108" name="Chevron 107"/>
            <p:cNvSpPr/>
            <p:nvPr/>
          </p:nvSpPr>
          <p:spPr>
            <a:xfrm>
              <a:off x="12192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Research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institutions </a:t>
              </a:r>
            </a:p>
          </p:txBody>
        </p:sp>
        <p:sp>
          <p:nvSpPr>
            <p:cNvPr id="109" name="Chevron 108"/>
            <p:cNvSpPr/>
            <p:nvPr/>
          </p:nvSpPr>
          <p:spPr>
            <a:xfrm>
              <a:off x="24384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Bespoke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tech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institutions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" name="Chevron 109"/>
            <p:cNvSpPr/>
            <p:nvPr/>
          </p:nvSpPr>
          <p:spPr>
            <a:xfrm>
              <a:off x="36576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First sector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associations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" name="Chevron 110"/>
            <p:cNvSpPr/>
            <p:nvPr/>
          </p:nvSpPr>
          <p:spPr>
            <a:xfrm>
              <a:off x="48768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Eg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. first IPO,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licence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acquisitions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" name="Chevron 111"/>
            <p:cNvSpPr/>
            <p:nvPr/>
          </p:nvSpPr>
          <p:spPr>
            <a:xfrm>
              <a:off x="60960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Lobbying,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corporate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expansion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" name="Chevron 112"/>
            <p:cNvSpPr/>
            <p:nvPr/>
          </p:nvSpPr>
          <p:spPr>
            <a:xfrm>
              <a:off x="73152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Stable role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associations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 negotiating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sector policy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403" y="2661216"/>
            <a:ext cx="11537587" cy="869286"/>
            <a:chOff x="38100" y="2136808"/>
            <a:chExt cx="8728911" cy="1056036"/>
          </a:xfrm>
        </p:grpSpPr>
        <p:sp>
          <p:nvSpPr>
            <p:cNvPr id="93" name="TextBox 92"/>
            <p:cNvSpPr txBox="1"/>
            <p:nvPr/>
          </p:nvSpPr>
          <p:spPr>
            <a:xfrm>
              <a:off x="757988" y="2497606"/>
              <a:ext cx="1010653" cy="52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Customers and standards</a:t>
              </a:r>
            </a:p>
          </p:txBody>
        </p:sp>
        <p:sp>
          <p:nvSpPr>
            <p:cNvPr id="94" name="Chevron 93"/>
            <p:cNvSpPr/>
            <p:nvPr/>
          </p:nvSpPr>
          <p:spPr>
            <a:xfrm>
              <a:off x="1620253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No market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defined</a:t>
              </a:r>
            </a:p>
          </p:txBody>
        </p:sp>
        <p:sp>
          <p:nvSpPr>
            <p:cNvPr id="95" name="Chevron 94"/>
            <p:cNvSpPr/>
            <p:nvPr/>
          </p:nvSpPr>
          <p:spPr>
            <a:xfrm>
              <a:off x="2775284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first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targeting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possible markets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</a:t>
              </a:r>
            </a:p>
          </p:txBody>
        </p:sp>
        <p:sp>
          <p:nvSpPr>
            <p:cNvPr id="96" name="Chevron 95"/>
            <p:cNvSpPr/>
            <p:nvPr/>
          </p:nvSpPr>
          <p:spPr>
            <a:xfrm>
              <a:off x="3930316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Choosing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Market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commercial-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ization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7" name="Chevron 96"/>
            <p:cNvSpPr/>
            <p:nvPr/>
          </p:nvSpPr>
          <p:spPr>
            <a:xfrm>
              <a:off x="5085348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Early adopters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 and niches,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basic standards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</a:b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" name="Chevron 102"/>
            <p:cNvSpPr/>
            <p:nvPr/>
          </p:nvSpPr>
          <p:spPr>
            <a:xfrm>
              <a:off x="6240379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Expanding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range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customers</a:t>
              </a:r>
            </a:p>
          </p:txBody>
        </p:sp>
        <p:sp>
          <p:nvSpPr>
            <p:cNvPr id="105" name="Chevron 104"/>
            <p:cNvSpPr/>
            <p:nvPr/>
          </p:nvSpPr>
          <p:spPr>
            <a:xfrm>
              <a:off x="7395411" y="2354644"/>
              <a:ext cx="13716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Well defined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customer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Profile,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trusted brand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100" y="213680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GB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-15680" y="4248221"/>
            <a:ext cx="795147" cy="30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802" y="5768254"/>
            <a:ext cx="795147" cy="30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609356" y="1905878"/>
            <a:ext cx="110790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012231" y="6108439"/>
            <a:ext cx="10659309" cy="689972"/>
            <a:chOff x="250538" y="4114800"/>
            <a:chExt cx="8512462" cy="838200"/>
          </a:xfrm>
        </p:grpSpPr>
        <p:sp>
          <p:nvSpPr>
            <p:cNvPr id="83" name="TextBox 82"/>
            <p:cNvSpPr txBox="1"/>
            <p:nvPr/>
          </p:nvSpPr>
          <p:spPr>
            <a:xfrm>
              <a:off x="250538" y="4371402"/>
              <a:ext cx="1295399" cy="31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Infrastructure</a:t>
              </a:r>
            </a:p>
          </p:txBody>
        </p:sp>
        <p:sp>
          <p:nvSpPr>
            <p:cNvPr id="85" name="Chevron 84"/>
            <p:cNvSpPr/>
            <p:nvPr/>
          </p:nvSpPr>
          <p:spPr>
            <a:xfrm>
              <a:off x="12192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Research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87" name="Chevron 86"/>
            <p:cNvSpPr/>
            <p:nvPr/>
          </p:nvSpPr>
          <p:spPr>
            <a:xfrm>
              <a:off x="24384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Test centres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" name="Chevron 88"/>
            <p:cNvSpPr/>
            <p:nvPr/>
          </p:nvSpPr>
          <p:spPr>
            <a:xfrm>
              <a:off x="36576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Negative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or neutral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" name="Chevron 89"/>
            <p:cNvSpPr/>
            <p:nvPr/>
          </p:nvSpPr>
          <p:spPr>
            <a:xfrm>
              <a:off x="48768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‘Piggybacking’/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	       First enabling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infrastructure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investments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1" name="Chevron 90"/>
            <p:cNvSpPr/>
            <p:nvPr/>
          </p:nvSpPr>
          <p:spPr>
            <a:xfrm>
              <a:off x="60960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Barriers from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existing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infrastructure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2" name="Chevron 91"/>
            <p:cNvSpPr/>
            <p:nvPr/>
          </p:nvSpPr>
          <p:spPr>
            <a:xfrm>
              <a:off x="7315200" y="4114800"/>
              <a:ext cx="1447800" cy="83820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Adapted 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dedicated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infrastructure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72" name="Right Arrow 71"/>
          <p:cNvSpPr/>
          <p:nvPr/>
        </p:nvSpPr>
        <p:spPr>
          <a:xfrm rot="5400000">
            <a:off x="-1429653" y="4148434"/>
            <a:ext cx="4380174" cy="503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Growing social scale and role of higher domains</a:t>
            </a:r>
          </a:p>
        </p:txBody>
      </p:sp>
      <p:sp>
        <p:nvSpPr>
          <p:cNvPr id="74" name="TextBox 73"/>
          <p:cNvSpPr txBox="1"/>
          <p:nvPr/>
        </p:nvSpPr>
        <p:spPr>
          <a:xfrm rot="16200000">
            <a:off x="8942388" y="3698052"/>
            <a:ext cx="5889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Grubb, McDowell and Drummond (2017), On order and complexity in innovations systems, Energy Research &amp; Social Science; derived from Fig.9.8 in Grubb et al (2014)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Planetary Economics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2" grpId="0" animBg="1"/>
      <p:bldP spid="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sosceles Triangle 62"/>
          <p:cNvSpPr/>
          <p:nvPr/>
        </p:nvSpPr>
        <p:spPr>
          <a:xfrm>
            <a:off x="5026220" y="1811425"/>
            <a:ext cx="4541839" cy="565031"/>
          </a:xfrm>
          <a:prstGeom prst="triangl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904474" y="3186698"/>
          <a:ext cx="1410627" cy="34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695791" y="1848901"/>
            <a:ext cx="2179094" cy="307777"/>
            <a:chOff x="6561937" y="1838307"/>
            <a:chExt cx="2179094" cy="307777"/>
          </a:xfrm>
        </p:grpSpPr>
        <p:sp>
          <p:nvSpPr>
            <p:cNvPr id="7" name="Rectangle 6"/>
            <p:cNvSpPr/>
            <p:nvPr/>
          </p:nvSpPr>
          <p:spPr>
            <a:xfrm>
              <a:off x="6561937" y="1868794"/>
              <a:ext cx="216024" cy="2160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47270" y="1838307"/>
              <a:ext cx="17937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Highest relevance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95791" y="2117399"/>
            <a:ext cx="2439870" cy="338554"/>
            <a:chOff x="6561937" y="2077980"/>
            <a:chExt cx="2439870" cy="338554"/>
          </a:xfrm>
        </p:grpSpPr>
        <p:sp>
          <p:nvSpPr>
            <p:cNvPr id="21" name="Rectangle 20"/>
            <p:cNvSpPr/>
            <p:nvPr/>
          </p:nvSpPr>
          <p:spPr>
            <a:xfrm>
              <a:off x="6561937" y="2108467"/>
              <a:ext cx="216024" cy="2160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7270" y="2077980"/>
              <a:ext cx="2054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Medium relevance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695791" y="2385898"/>
            <a:ext cx="2124592" cy="307777"/>
            <a:chOff x="6561937" y="2375304"/>
            <a:chExt cx="2124592" cy="307777"/>
          </a:xfrm>
        </p:grpSpPr>
        <p:sp>
          <p:nvSpPr>
            <p:cNvPr id="23" name="Rectangle 22"/>
            <p:cNvSpPr/>
            <p:nvPr/>
          </p:nvSpPr>
          <p:spPr>
            <a:xfrm>
              <a:off x="6561937" y="240579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47270" y="2375304"/>
              <a:ext cx="1739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Lowest relevance</a:t>
              </a:r>
            </a:p>
          </p:txBody>
        </p:sp>
      </p:grpSp>
      <p:sp>
        <p:nvSpPr>
          <p:cNvPr id="13" name="Isosceles Triangle 12"/>
          <p:cNvSpPr/>
          <p:nvPr/>
        </p:nvSpPr>
        <p:spPr>
          <a:xfrm rot="5400000">
            <a:off x="9398168" y="3627529"/>
            <a:ext cx="700335" cy="288032"/>
          </a:xfrm>
          <a:prstGeom prst="triangl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3169114" y="3453244"/>
            <a:ext cx="1728535" cy="721821"/>
          </a:xfrm>
          <a:prstGeom prst="homePlat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Satisfice</a:t>
            </a:r>
          </a:p>
        </p:txBody>
      </p:sp>
      <p:sp>
        <p:nvSpPr>
          <p:cNvPr id="32" name="Pentagon 31"/>
          <p:cNvSpPr/>
          <p:nvPr/>
        </p:nvSpPr>
        <p:spPr>
          <a:xfrm>
            <a:off x="3169114" y="5688705"/>
            <a:ext cx="1728535" cy="721821"/>
          </a:xfrm>
          <a:prstGeom prst="homePlat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</a:t>
            </a:r>
          </a:p>
        </p:txBody>
      </p:sp>
      <p:sp>
        <p:nvSpPr>
          <p:cNvPr id="33" name="Pentagon 32"/>
          <p:cNvSpPr/>
          <p:nvPr/>
        </p:nvSpPr>
        <p:spPr>
          <a:xfrm>
            <a:off x="3169114" y="4544298"/>
            <a:ext cx="1728535" cy="721821"/>
          </a:xfrm>
          <a:prstGeom prst="homePlat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97058" y="2517825"/>
            <a:ext cx="1564370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238563" y="3140397"/>
            <a:ext cx="1248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46083" y="2655534"/>
            <a:ext cx="1580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Standards &amp; Engagement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99396" y="2682679"/>
            <a:ext cx="143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Markets &amp; Prices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92909" y="2682679"/>
            <a:ext cx="138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Strategic Investment</a:t>
            </a:r>
          </a:p>
        </p:txBody>
      </p:sp>
      <p:sp>
        <p:nvSpPr>
          <p:cNvPr id="41" name="Oval 40"/>
          <p:cNvSpPr/>
          <p:nvPr/>
        </p:nvSpPr>
        <p:spPr>
          <a:xfrm>
            <a:off x="10000549" y="3296018"/>
            <a:ext cx="2071506" cy="951054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‘Smarter’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corporate choices</a:t>
            </a:r>
          </a:p>
        </p:txBody>
      </p:sp>
      <p:sp>
        <p:nvSpPr>
          <p:cNvPr id="42" name="Oval 41"/>
          <p:cNvSpPr/>
          <p:nvPr/>
        </p:nvSpPr>
        <p:spPr>
          <a:xfrm>
            <a:off x="10000549" y="4429681"/>
            <a:ext cx="2071506" cy="951054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Cleaner products &amp; processes</a:t>
            </a:r>
          </a:p>
        </p:txBody>
      </p:sp>
      <p:sp>
        <p:nvSpPr>
          <p:cNvPr id="43" name="Oval 42"/>
          <p:cNvSpPr/>
          <p:nvPr/>
        </p:nvSpPr>
        <p:spPr>
          <a:xfrm>
            <a:off x="10000549" y="5563345"/>
            <a:ext cx="2071506" cy="951054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Innovation &amp; infrastructure</a:t>
            </a:r>
          </a:p>
        </p:txBody>
      </p:sp>
      <p:sp>
        <p:nvSpPr>
          <p:cNvPr id="46" name="Oval 45"/>
          <p:cNvSpPr/>
          <p:nvPr/>
        </p:nvSpPr>
        <p:spPr>
          <a:xfrm>
            <a:off x="5440215" y="2242461"/>
            <a:ext cx="432048" cy="432048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47" name="Oval 46"/>
          <p:cNvSpPr/>
          <p:nvPr/>
        </p:nvSpPr>
        <p:spPr>
          <a:xfrm>
            <a:off x="7010438" y="2242461"/>
            <a:ext cx="432048" cy="432048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48" name="Oval 47"/>
          <p:cNvSpPr/>
          <p:nvPr/>
        </p:nvSpPr>
        <p:spPr>
          <a:xfrm>
            <a:off x="8580352" y="2242461"/>
            <a:ext cx="432048" cy="432048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6462401" y="3186698"/>
          <a:ext cx="1410627" cy="34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L/M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L/M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8043293" y="3186698"/>
          <a:ext cx="1410627" cy="34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5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Isosceles Triangle 48"/>
          <p:cNvSpPr/>
          <p:nvPr/>
        </p:nvSpPr>
        <p:spPr>
          <a:xfrm rot="5400000">
            <a:off x="9398168" y="4761192"/>
            <a:ext cx="700335" cy="288032"/>
          </a:xfrm>
          <a:prstGeom prst="triangl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5" name="Isosceles Triangle 54"/>
          <p:cNvSpPr/>
          <p:nvPr/>
        </p:nvSpPr>
        <p:spPr>
          <a:xfrm rot="5400000">
            <a:off x="9398168" y="5894856"/>
            <a:ext cx="700335" cy="288032"/>
          </a:xfrm>
          <a:prstGeom prst="triangl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0006292" y="3140397"/>
            <a:ext cx="1843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203371" y="1942816"/>
            <a:ext cx="19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pillars</a:t>
            </a:r>
          </a:p>
        </p:txBody>
      </p:sp>
      <p:sp>
        <p:nvSpPr>
          <p:cNvPr id="44" name="Rectangular Callout 43"/>
          <p:cNvSpPr/>
          <p:nvPr/>
        </p:nvSpPr>
        <p:spPr>
          <a:xfrm>
            <a:off x="82956" y="928720"/>
            <a:ext cx="2824143" cy="5755422"/>
          </a:xfrm>
          <a:prstGeom prst="wedgeRectCallout">
            <a:avLst>
              <a:gd name="adj1" fmla="val 59782"/>
              <a:gd name="adj2" fmla="val 1972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 EU 3-targets approach is madness.. 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“Other policies such as feed-in tariffs, industry regulation and subsidies, are far less economically preferable than carbon pricing to reduce emissions… “ (OECD,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beg to differ …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49702"/>
            <a:ext cx="9045146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 policy comprises a package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48857" y="895155"/>
            <a:ext cx="7837714" cy="830997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Key is to match the best instrument to the respective domain of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1233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3" grpId="0" animBg="1"/>
      <p:bldP spid="31" grpId="0" animBg="1"/>
      <p:bldP spid="32" grpId="0" animBg="1"/>
      <p:bldP spid="33" grpId="0" animBg="1"/>
      <p:bldP spid="34" grpId="0" animBg="1"/>
      <p:bldP spid="38" grpId="0"/>
      <p:bldP spid="39" grpId="0"/>
      <p:bldP spid="40" grpId="0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62" grpId="0"/>
      <p:bldP spid="4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A8A5D-5FBA-4A55-A80C-FA97C1D41241}"/>
              </a:ext>
            </a:extLst>
          </p:cNvPr>
          <p:cNvSpPr txBox="1">
            <a:spLocks/>
          </p:cNvSpPr>
          <p:nvPr/>
        </p:nvSpPr>
        <p:spPr>
          <a:xfrm>
            <a:off x="11205633" y="6469064"/>
            <a:ext cx="645584" cy="3016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B38603-38FB-4B93-9473-5C5BF89DEF9D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EF3A5-1C4A-4AB8-91E7-BDE9869FB2C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" y="1114097"/>
          <a:ext cx="8313683" cy="5854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F652CA4-6E49-4EC9-AED7-705DC79092EB}"/>
              </a:ext>
            </a:extLst>
          </p:cNvPr>
          <p:cNvSpPr/>
          <p:nvPr/>
        </p:nvSpPr>
        <p:spPr>
          <a:xfrm>
            <a:off x="903889" y="6284410"/>
            <a:ext cx="5779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Huppmann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D. et al. (2018) A new scenario resource for integrated 1.5°C research.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DFB59-8E13-40DA-86F5-74FCAB2806E2}"/>
              </a:ext>
            </a:extLst>
          </p:cNvPr>
          <p:cNvSpPr txBox="1"/>
          <p:nvPr/>
        </p:nvSpPr>
        <p:spPr>
          <a:xfrm>
            <a:off x="8598898" y="910639"/>
            <a:ext cx="3218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well below 2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deg.C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pursue efforts towards 1.5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deg.C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51AD7-67CA-459D-8318-21A00E692605}"/>
              </a:ext>
            </a:extLst>
          </p:cNvPr>
          <p:cNvSpPr/>
          <p:nvPr/>
        </p:nvSpPr>
        <p:spPr>
          <a:xfrm>
            <a:off x="117987" y="50370"/>
            <a:ext cx="9426064" cy="584775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Emission pathways consistent with the Paris Agreement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DC219-00D4-46A1-9A59-2D12A46EBB41}"/>
              </a:ext>
            </a:extLst>
          </p:cNvPr>
          <p:cNvSpPr/>
          <p:nvPr/>
        </p:nvSpPr>
        <p:spPr>
          <a:xfrm>
            <a:off x="8724821" y="4131479"/>
            <a:ext cx="2966944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Sharp descent, to </a:t>
            </a:r>
            <a:r>
              <a:rPr lang="en-GB" altLang="en-US" sz="2800" i="1" dirty="0">
                <a:solidFill>
                  <a:prstClr val="black"/>
                </a:solidFill>
                <a:latin typeface="Calibri"/>
              </a:rPr>
              <a:t>more than </a:t>
            </a: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halve global CO2 by 2050 and continue to ‘net zero’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301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34" y="694167"/>
            <a:ext cx="12072566" cy="576262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Three pillar policy </a:t>
            </a:r>
            <a:r>
              <a:rPr lang="en-GB" sz="3200" i="1" dirty="0"/>
              <a:t>especially </a:t>
            </a:r>
            <a:r>
              <a:rPr lang="en-GB" sz="3200" dirty="0"/>
              <a:t>important in energy because ..</a:t>
            </a:r>
            <a:endParaRPr lang="en-GB" sz="3200" b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0720" y="2072466"/>
            <a:ext cx="10604980" cy="3150535"/>
          </a:xfrm>
        </p:spPr>
        <p:txBody>
          <a:bodyPr>
            <a:noAutofit/>
          </a:bodyPr>
          <a:lstStyle/>
          <a:p>
            <a:r>
              <a:rPr lang="en-GB" sz="3200" dirty="0"/>
              <a:t>An essential good </a:t>
            </a:r>
          </a:p>
          <a:p>
            <a:r>
              <a:rPr lang="en-GB" sz="3200" dirty="0"/>
              <a:t>Deep structural impediments – ‘energy efficiency gap’, little or no product differentiation, natural monopolies </a:t>
            </a:r>
            <a:r>
              <a:rPr lang="en-GB" sz="3200" dirty="0" err="1"/>
              <a:t>etc</a:t>
            </a:r>
            <a:endParaRPr lang="en-GB" sz="3200" dirty="0"/>
          </a:p>
          <a:p>
            <a:r>
              <a:rPr lang="en-GB" sz="3200" dirty="0"/>
              <a:t>Exceptionally low rates of private sector innovation</a:t>
            </a:r>
          </a:p>
          <a:p>
            <a:r>
              <a:rPr lang="en-GB" sz="3200" dirty="0"/>
              <a:t>Historic instability of fossil fuel markets – business cycles on politicised steroids</a:t>
            </a:r>
          </a:p>
          <a:p>
            <a:r>
              <a:rPr lang="en-GB" sz="3200" dirty="0"/>
              <a:t>Pervasive input to numerous production sectors</a:t>
            </a:r>
          </a:p>
          <a:p>
            <a:r>
              <a:rPr lang="en-GB" sz="3200" dirty="0"/>
              <a:t>Large, global and very long timescale ‘externalities’ </a:t>
            </a:r>
          </a:p>
        </p:txBody>
      </p:sp>
    </p:spTree>
    <p:extLst>
      <p:ext uri="{BB962C8B-B14F-4D97-AF65-F5344CB8AC3E}">
        <p14:creationId xmlns:p14="http://schemas.microsoft.com/office/powerpoint/2010/main" val="28370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928048" y="382137"/>
            <a:ext cx="6946710" cy="43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5" name="Picture 5" descr="Dogger Island - Guardian &amp; Ten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" y="1972552"/>
            <a:ext cx="6237027" cy="456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0" y="6574788"/>
            <a:ext cx="393055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Guardian/</a:t>
            </a:r>
            <a:r>
              <a:rPr kumimoji="0" lang="en-GB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Tennet</a:t>
            </a: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42864"/>
            <a:ext cx="9157648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Prize: a new North Sea Energy Renaissance 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6248400" y="19635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373" y="762821"/>
            <a:ext cx="120645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with proposal for offshore wind based around island in Dogger Bank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a scale, value &amp; strategic significance on a par with North Sea gas</a:t>
            </a:r>
          </a:p>
        </p:txBody>
      </p:sp>
      <p:pic>
        <p:nvPicPr>
          <p:cNvPr id="43" name="Picture 42" descr="C:\Users\Ayooluwa\OneDrive\Documents\UCL PHD\UCL JOBS\Michael Grubb\Dogger Island 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6" y="1981749"/>
            <a:ext cx="5718629" cy="455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558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6" y="1005531"/>
            <a:ext cx="11106150" cy="55952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cannot happen from pure markets and pricing </a:t>
            </a:r>
          </a:p>
          <a:p>
            <a:pPr lvl="1"/>
            <a:r>
              <a:rPr lang="en-GB" dirty="0"/>
              <a:t>(Nor did North Sea oil, which enjoyed £10bn/</a:t>
            </a:r>
            <a:r>
              <a:rPr lang="en-GB" dirty="0" err="1"/>
              <a:t>yr</a:t>
            </a:r>
            <a:r>
              <a:rPr lang="en-GB" dirty="0"/>
              <a:t> investment for a decade)</a:t>
            </a:r>
          </a:p>
          <a:p>
            <a:r>
              <a:rPr lang="en-GB" dirty="0"/>
              <a:t>There would be vast gains to European collaboration </a:t>
            </a:r>
          </a:p>
          <a:p>
            <a:pPr lvl="1"/>
            <a:r>
              <a:rPr lang="en-GB" dirty="0"/>
              <a:t>Investment scale (learn from Hinckley Point)</a:t>
            </a:r>
          </a:p>
          <a:p>
            <a:pPr lvl="1"/>
            <a:r>
              <a:rPr lang="en-GB" dirty="0"/>
              <a:t>Complementary skills</a:t>
            </a:r>
          </a:p>
          <a:p>
            <a:pPr lvl="1"/>
            <a:r>
              <a:rPr lang="en-GB" dirty="0"/>
              <a:t>Transmission efficiency </a:t>
            </a:r>
          </a:p>
          <a:p>
            <a:pPr lvl="1"/>
            <a:r>
              <a:rPr lang="en-GB" dirty="0"/>
              <a:t>Managing the variability, dispersion and backup to maximum benefit </a:t>
            </a:r>
          </a:p>
          <a:p>
            <a:r>
              <a:rPr lang="en-GB" dirty="0"/>
              <a:t>Have we become so much market societies that we can no longer think in such terms?</a:t>
            </a:r>
          </a:p>
          <a:p>
            <a:r>
              <a:rPr lang="en-GB" dirty="0"/>
              <a:t>Will European relations become so difficult that we can no longer find common cause to develop a resource of strategic importance to the entirety of northern Europe ..</a:t>
            </a:r>
          </a:p>
          <a:p>
            <a:r>
              <a:rPr lang="en-GB" dirty="0"/>
              <a:t>.. And the multiple parallel global transformations?</a:t>
            </a:r>
          </a:p>
        </p:txBody>
      </p:sp>
    </p:spTree>
    <p:extLst>
      <p:ext uri="{BB962C8B-B14F-4D97-AF65-F5344CB8AC3E}">
        <p14:creationId xmlns:p14="http://schemas.microsoft.com/office/powerpoint/2010/main" val="947019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rubbm\AppData\Local\Microsoft\Windows\Temporary Internet Files\Content.Outlook\CKJMUFJ2\PlanetaryEconomics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04" y="5918188"/>
            <a:ext cx="1011297" cy="9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143642" y="1590564"/>
            <a:ext cx="8425239" cy="5101505"/>
            <a:chOff x="838957" y="1595239"/>
            <a:chExt cx="8424936" cy="5020521"/>
          </a:xfrm>
        </p:grpSpPr>
        <p:pic>
          <p:nvPicPr>
            <p:cNvPr id="8" name="Picture 2" descr="cid:33A7BC58-CE52-42CA-9783-52E421B3873B"/>
            <p:cNvPicPr>
              <a:picLocks noChangeAspect="1" noChangeArrowheads="1"/>
            </p:cNvPicPr>
            <p:nvPr/>
          </p:nvPicPr>
          <p:blipFill>
            <a:blip r:embed="rId4" r:link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580" y="2547615"/>
              <a:ext cx="6487239" cy="248375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3"/>
            <p:cNvSpPr txBox="1">
              <a:spLocks noChangeArrowheads="1"/>
            </p:cNvSpPr>
            <p:nvPr/>
          </p:nvSpPr>
          <p:spPr bwMode="auto">
            <a:xfrm>
              <a:off x="2627784" y="2546846"/>
              <a:ext cx="80894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Global energy costs</a:t>
              </a:r>
            </a:p>
          </p:txBody>
        </p:sp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6861971" y="2942828"/>
              <a:ext cx="10223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Annual global emissions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1042988" y="4671377"/>
              <a:ext cx="1658331" cy="369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Time</a:t>
              </a:r>
            </a:p>
          </p:txBody>
        </p:sp>
        <p:sp>
          <p:nvSpPr>
            <p:cNvPr id="12" name="Isosceles Triangle 11"/>
            <p:cNvSpPr/>
            <p:nvPr/>
          </p:nvSpPr>
          <p:spPr bwMode="auto">
            <a:xfrm rot="20640000">
              <a:off x="1654175" y="4713784"/>
              <a:ext cx="173038" cy="809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Isosceles Triangle 12"/>
            <p:cNvSpPr/>
            <p:nvPr/>
          </p:nvSpPr>
          <p:spPr bwMode="auto">
            <a:xfrm>
              <a:off x="3504134" y="2762746"/>
              <a:ext cx="131762" cy="4762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19620000">
              <a:off x="6957722" y="3718421"/>
              <a:ext cx="103879" cy="6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 rot="10800000">
              <a:off x="2339975" y="4599484"/>
              <a:ext cx="669925" cy="868362"/>
            </a:xfrm>
            <a:prstGeom prst="downArrow">
              <a:avLst>
                <a:gd name="adj1" fmla="val 50000"/>
                <a:gd name="adj2" fmla="val 29765"/>
              </a:avLst>
            </a:prstGeom>
            <a:solidFill>
              <a:srgbClr val="92D05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1619672" y="4918211"/>
              <a:ext cx="2515018" cy="127214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‘Green’ futures        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Integrated high-innovation 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Low-carbon, ‘smart electricity’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Biomass and electricity in transport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High capital costs….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……but low operating costs</a:t>
              </a:r>
            </a:p>
          </p:txBody>
        </p:sp>
        <p:sp>
          <p:nvSpPr>
            <p:cNvPr id="17" name="Up Arrow 16"/>
            <p:cNvSpPr/>
            <p:nvPr/>
          </p:nvSpPr>
          <p:spPr>
            <a:xfrm>
              <a:off x="5508625" y="4639171"/>
              <a:ext cx="593725" cy="679450"/>
            </a:xfrm>
            <a:prstGeom prst="upArrow">
              <a:avLst>
                <a:gd name="adj1" fmla="val 50000"/>
                <a:gd name="adj2" fmla="val 30053"/>
              </a:avLst>
            </a:prstGeom>
            <a:solidFill>
              <a:schemeClr val="bg1">
                <a:lumMod val="65000"/>
                <a:alpha val="82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514"/>
            <p:cNvSpPr txBox="1">
              <a:spLocks noChangeArrowheads="1"/>
            </p:cNvSpPr>
            <p:nvPr/>
          </p:nvSpPr>
          <p:spPr bwMode="auto">
            <a:xfrm>
              <a:off x="4535511" y="4886975"/>
              <a:ext cx="2844801" cy="1332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‘Brown’ futures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Continued dependence on fossil fuels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Unconventional and synthetic oil in transport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Low capital costs…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…but high operating costs and a host of environmental issues beyond carbon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251200" y="3734296"/>
              <a:ext cx="241300" cy="2063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utoShape 11"/>
            <p:cNvSpPr>
              <a:spLocks noChangeArrowheads="1"/>
            </p:cNvSpPr>
            <p:nvPr/>
          </p:nvSpPr>
          <p:spPr bwMode="auto">
            <a:xfrm>
              <a:off x="1908175" y="1646734"/>
              <a:ext cx="5616575" cy="1062037"/>
            </a:xfrm>
            <a:prstGeom prst="downArrow">
              <a:avLst>
                <a:gd name="adj1" fmla="val 52963"/>
                <a:gd name="adj2" fmla="val 32185"/>
              </a:avLst>
            </a:prstGeom>
            <a:solidFill>
              <a:srgbClr val="92D050">
                <a:alpha val="76862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3125966" y="1595239"/>
              <a:ext cx="3101797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MS Mincho" pitchFamily="49" charset="-128"/>
                  <a:cs typeface="Times New Roman" pitchFamily="18" charset="0"/>
                </a:rPr>
                <a:t>Clustering of ‘low cost’ energy futures around higher and lower emissions, rather than in the middle, reflects divergent responses to  depletion of ‘easy oil’</a:t>
              </a:r>
              <a:endParaRPr kumimoji="0" lang="en-GB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02737" y="3143426"/>
              <a:ext cx="650875" cy="4000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We are here</a:t>
              </a:r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4535497" y="3549115"/>
              <a:ext cx="322262" cy="225425"/>
            </a:xfrm>
            <a:prstGeom prst="downArrow">
              <a:avLst/>
            </a:prstGeom>
            <a:solidFill>
              <a:schemeClr val="accent1">
                <a:alpha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1"/>
            <p:cNvSpPr>
              <a:spLocks noChangeArrowheads="1"/>
            </p:cNvSpPr>
            <p:nvPr/>
          </p:nvSpPr>
          <p:spPr bwMode="auto">
            <a:xfrm>
              <a:off x="838957" y="6246428"/>
              <a:ext cx="84249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Figure 10-6: Two kinds of energy future – the carbon divide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Source: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Upper panel: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Gritsevskyi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 and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Nakićenović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  (2000); lower panel: authors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83433" y="547718"/>
            <a:ext cx="1008111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‘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Ignoranti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quem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portum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petat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nullus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suus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ventus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est’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- Lucius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Annaeus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+mn-cs"/>
              </a:rPr>
              <a:t> Seneca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/>
                <a:cs typeface="+mn-cs"/>
              </a:rPr>
              <a:t> 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No wind is favourable to those who don't know where they are going 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Mincho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2340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6DDB5C0-B46E-450B-A180-266448069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522214"/>
              </p:ext>
            </p:extLst>
          </p:nvPr>
        </p:nvGraphicFramePr>
        <p:xfrm>
          <a:off x="1687398" y="1621411"/>
          <a:ext cx="8040327" cy="5155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3FC0B79-6592-497D-BA30-BBACD53866B4}"/>
              </a:ext>
            </a:extLst>
          </p:cNvPr>
          <p:cNvSpPr/>
          <p:nvPr/>
        </p:nvSpPr>
        <p:spPr>
          <a:xfrm>
            <a:off x="774963" y="676280"/>
            <a:ext cx="967936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.. Postscript: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And there is another completely different way of concluding that optimal abatement schedule is approximately linear …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2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9A769-C8AE-4E96-B7CF-CCA7885DC456}"/>
              </a:ext>
            </a:extLst>
          </p:cNvPr>
          <p:cNvSpPr/>
          <p:nvPr/>
        </p:nvSpPr>
        <p:spPr>
          <a:xfrm>
            <a:off x="179107" y="1061447"/>
            <a:ext cx="10932910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theories, approaches and policies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568FD-836E-4D60-94F2-644BAC245D98}"/>
              </a:ext>
            </a:extLst>
          </p:cNvPr>
          <p:cNvSpPr txBox="1"/>
          <p:nvPr/>
        </p:nvSpPr>
        <p:spPr>
          <a:xfrm>
            <a:off x="456160" y="5319499"/>
            <a:ext cx="11378789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UCL Public Lecture series on Policy and Practice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UCL Department of Economics / Department of Political Science / School of Public Policy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r>
              <a:rPr kumimoji="0" lang="en-GB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December 2019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1FF6BFD5-D729-454A-9FED-5AFDF3ABB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60" y="1831568"/>
            <a:ext cx="11735840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Michael Grubb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Research Director and Professor  Energy and Climate Change,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University College London (UCL) – Inst. Sustainable Resources &amp; Energy Institute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Convening Lead Author, Intergovernmental Panel on Climate Change (IPCC) Mitigation Report Ch.1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BA445-D031-4AA0-8152-260210BEB04D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245ABF-0F7C-415D-9065-46CC7DA0FEC4}"/>
              </a:ext>
            </a:extLst>
          </p:cNvPr>
          <p:cNvSpPr/>
          <p:nvPr/>
        </p:nvSpPr>
        <p:spPr>
          <a:xfrm>
            <a:off x="91442" y="1759636"/>
            <a:ext cx="8976320" cy="1570996"/>
          </a:xfrm>
          <a:prstGeom prst="rect">
            <a:avLst/>
          </a:prstGeom>
          <a:solidFill>
            <a:srgbClr val="ABE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976320" y="5098364"/>
            <a:ext cx="3173954" cy="157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Energy, Climate Change and the Three Domains of Sustainable 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47" y="1403876"/>
            <a:ext cx="25527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596" y="6444044"/>
            <a:ext cx="18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@michaelgrubb9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24EE-5C6E-4EDC-A4FA-A88BB353D799}"/>
              </a:ext>
            </a:extLst>
          </p:cNvPr>
          <p:cNvSpPr/>
          <p:nvPr/>
        </p:nvSpPr>
        <p:spPr>
          <a:xfrm>
            <a:off x="179107" y="476672"/>
            <a:ext cx="8581189" cy="584775"/>
          </a:xfrm>
          <a:prstGeom prst="rect">
            <a:avLst/>
          </a:prstGeom>
          <a:solidFill>
            <a:srgbClr val="2A69A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Economics of Low Carbon Transformation</a:t>
            </a:r>
            <a:endParaRPr kumimoji="0" lang="en-GB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5D9AC6-C580-408F-92B7-0601D89501E5}"/>
              </a:ext>
            </a:extLst>
          </p:cNvPr>
          <p:cNvSpPr txBox="1">
            <a:spLocks/>
          </p:cNvSpPr>
          <p:nvPr/>
        </p:nvSpPr>
        <p:spPr>
          <a:xfrm>
            <a:off x="167584" y="769059"/>
            <a:ext cx="8797213" cy="47008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Preface: science perspectives on climate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 1: The Stylised global economics of climate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model and critiques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unconventional critique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components of dynamic realism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nertia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nduced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Innovation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Dependence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Part 2: Innovation, transformation and </a:t>
            </a:r>
            <a:r>
              <a:rPr lang="en-GB" sz="2800" b="1" dirty="0"/>
              <a:t>UK’s next frontier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451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0172C-E997-481F-9BF0-F93ED9C1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49404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altLang="zh-CN" dirty="0">
                <a:solidFill>
                  <a:schemeClr val="accent2"/>
                </a:solidFill>
              </a:rPr>
              <a:t>costs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altLang="zh-CN" dirty="0">
                <a:solidFill>
                  <a:srgbClr val="6FAD46"/>
                </a:solidFill>
              </a:rPr>
              <a:t>benefits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 of curbing emissions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3390A-24AF-4681-AC89-4BF33714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74766"/>
            <a:ext cx="0" cy="0"/>
          </a:xfrm>
        </p:spPr>
        <p:txBody>
          <a:bodyPr/>
          <a:lstStyle/>
          <a:p>
            <a:pPr>
              <a:defRPr/>
            </a:pPr>
            <a:fld id="{956FB58F-EF3D-42F1-82C6-8B591B6A226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cxnSp>
        <p:nvCxnSpPr>
          <p:cNvPr id="6148" name="直接箭头连接符 4">
            <a:extLst>
              <a:ext uri="{FF2B5EF4-FFF2-40B4-BE49-F238E27FC236}">
                <a16:creationId xmlns:a16="http://schemas.microsoft.com/office/drawing/2014/main" id="{005D1F0A-556F-4E6E-8309-D5A7773A8E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81175" y="6000841"/>
            <a:ext cx="8628063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下箭头 6">
            <a:extLst>
              <a:ext uri="{FF2B5EF4-FFF2-40B4-BE49-F238E27FC236}">
                <a16:creationId xmlns:a16="http://schemas.microsoft.com/office/drawing/2014/main" id="{01D94B07-58D6-495D-93A9-DF6078284D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90750" y="2408329"/>
            <a:ext cx="395288" cy="315912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algn="ctr">
            <a:solidFill>
              <a:srgbClr val="44546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25A8C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67135D-2814-4D6F-BB68-1A51B4F99E64}"/>
              </a:ext>
            </a:extLst>
          </p:cNvPr>
          <p:cNvSpPr txBox="1"/>
          <p:nvPr/>
        </p:nvSpPr>
        <p:spPr>
          <a:xfrm>
            <a:off x="2027238" y="1866991"/>
            <a:ext cx="74422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dirty="0"/>
              <a:t>Atmosphere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concentrate</a:t>
            </a:r>
            <a:r>
              <a:rPr lang="en-US" altLang="zh-CN" sz="2000" dirty="0"/>
              <a:t> 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en-US" altLang="zh-CN" sz="2000" dirty="0"/>
              <a:t> Forcing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increase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ym typeface="Wingdings" panose="05000000000000000000" pitchFamily="2" charset="2"/>
              </a:rPr>
              <a:t> Average Temperature</a:t>
            </a:r>
            <a:r>
              <a:rPr lang="en-US" altLang="zh-CN" sz="2000" dirty="0"/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increase</a:t>
            </a:r>
            <a:r>
              <a:rPr lang="en-US" altLang="zh-CN" sz="2000" dirty="0">
                <a:sym typeface="Wingdings" panose="05000000000000000000" pitchFamily="2" charset="2"/>
              </a:rPr>
              <a:t> </a:t>
            </a:r>
            <a:endParaRPr lang="zh-CN" altLang="en-US" sz="2000" dirty="0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CD6BF9AA-2DCC-4EAF-99AA-E84C13761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5" y="2408329"/>
            <a:ext cx="395288" cy="315912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algn="ctr">
            <a:solidFill>
              <a:srgbClr val="44546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25A8C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152" name="文本框 10">
            <a:extLst>
              <a:ext uri="{FF2B5EF4-FFF2-40B4-BE49-F238E27FC236}">
                <a16:creationId xmlns:a16="http://schemas.microsoft.com/office/drawing/2014/main" id="{92492085-157B-41F5-9D17-9EB4ED0B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3017929"/>
            <a:ext cx="30845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>
                <a:solidFill>
                  <a:schemeClr val="accent2"/>
                </a:solidFill>
                <a:ea typeface="华文仿宋" panose="020B0503020204020204" pitchFamily="2" charset="-122"/>
              </a:rPr>
              <a:t>Economic development is accompanied by CO</a:t>
            </a:r>
            <a:r>
              <a:rPr lang="en-US" altLang="zh-CN" sz="2000" baseline="-25000">
                <a:solidFill>
                  <a:schemeClr val="accent2"/>
                </a:solidFill>
                <a:ea typeface="华文仿宋" panose="020B0503020204020204" pitchFamily="2" charset="-122"/>
              </a:rPr>
              <a:t>2</a:t>
            </a:r>
            <a:r>
              <a:rPr lang="en-US" altLang="zh-CN" sz="2000">
                <a:solidFill>
                  <a:schemeClr val="accent2"/>
                </a:solidFill>
                <a:ea typeface="华文仿宋" panose="020B0503020204020204" pitchFamily="2" charset="-122"/>
              </a:rPr>
              <a:t> emissions</a:t>
            </a:r>
            <a:endParaRPr lang="zh-CN" altLang="en-US" sz="2000">
              <a:solidFill>
                <a:schemeClr val="accent2"/>
              </a:solidFill>
              <a:ea typeface="华文仿宋" panose="020B0503020204020204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5F7345-ED61-49D4-8185-8F4D628CF78E}"/>
              </a:ext>
            </a:extLst>
          </p:cNvPr>
          <p:cNvGrpSpPr>
            <a:grpSpLocks/>
          </p:cNvGrpSpPr>
          <p:nvPr/>
        </p:nvGrpSpPr>
        <p:grpSpPr bwMode="auto">
          <a:xfrm>
            <a:off x="5961063" y="4813391"/>
            <a:ext cx="4203700" cy="1143000"/>
            <a:chOff x="3074501" y="1914588"/>
            <a:chExt cx="8273564" cy="1631155"/>
          </a:xfrm>
        </p:grpSpPr>
        <p:pic>
          <p:nvPicPr>
            <p:cNvPr id="6193" name="Picture 2" descr="https://timgsa.baidu.com/timg?image&amp;quality=80&amp;size=b10000_10000&amp;sec=1501910719&amp;di=a9f07d0dccf0888eb5a2f52805b5a4ae&amp;src=http://imgsrc.baidu.com/forum/pic/item/64a469a0139cb42cf31fe7e0.jpg">
              <a:extLst>
                <a:ext uri="{FF2B5EF4-FFF2-40B4-BE49-F238E27FC236}">
                  <a16:creationId xmlns:a16="http://schemas.microsoft.com/office/drawing/2014/main" id="{A4C252C4-3415-478B-92FB-3623AA15B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464" y="1914588"/>
              <a:ext cx="2174873" cy="1631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94" name="Picture 4" descr="https://timgsa.baidu.com/timg?image&amp;quality=80&amp;size=b9999_10000&amp;sec=1501920897864&amp;di=ace65e3ee5585332dd704ccc25ed2cb3&amp;imgtype=0&amp;src=http%3A%2F%2Fimg.yimutian.com%2Fnews%2Fc6e85e4d79a6cad108c531a1c882f31b.jpg">
              <a:extLst>
                <a:ext uri="{FF2B5EF4-FFF2-40B4-BE49-F238E27FC236}">
                  <a16:creationId xmlns:a16="http://schemas.microsoft.com/office/drawing/2014/main" id="{5AE14AC5-4C55-4531-9466-D1067E160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2337" y="1914589"/>
              <a:ext cx="2625728" cy="1628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95" name="Picture 6" descr="https://timgsa.baidu.com/timg?image&amp;quality=80&amp;size=b9999_10000&amp;sec=1501921064765&amp;di=3a8ad55cca3b3cd2c0b4b27d25afd0b2&amp;imgtype=0&amp;src=http%3A%2F%2Fwww.sczkzz.com%2Fuploads%2Fallimg%2Fc170622%2F14b13B31O930-52254.jpg">
              <a:extLst>
                <a:ext uri="{FF2B5EF4-FFF2-40B4-BE49-F238E27FC236}">
                  <a16:creationId xmlns:a16="http://schemas.microsoft.com/office/drawing/2014/main" id="{F5D32EAC-8462-4392-BAE1-B73A7EB41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8" b="17564"/>
            <a:stretch>
              <a:fillRect/>
            </a:stretch>
          </p:blipFill>
          <p:spPr bwMode="auto">
            <a:xfrm>
              <a:off x="3074501" y="1914588"/>
              <a:ext cx="3472963" cy="162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D8E574C-C383-4BC6-B446-5A6450610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3017929"/>
            <a:ext cx="53244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2000" dirty="0">
                <a:solidFill>
                  <a:srgbClr val="6FAD46"/>
                </a:solidFill>
                <a:ea typeface="华文仿宋" panose="020B0503020204020204" pitchFamily="2" charset="-122"/>
              </a:rPr>
              <a:t>Extreme weather, ocean impacts </a:t>
            </a:r>
            <a:r>
              <a:rPr lang="en-US" altLang="zh-CN" sz="2000" dirty="0" err="1">
                <a:solidFill>
                  <a:srgbClr val="6FAD46"/>
                </a:solidFill>
                <a:ea typeface="华文仿宋" panose="020B0503020204020204" pitchFamily="2" charset="-122"/>
              </a:rPr>
              <a:t>etc</a:t>
            </a:r>
            <a:r>
              <a:rPr lang="en-US" altLang="zh-CN" sz="2000" dirty="0">
                <a:solidFill>
                  <a:srgbClr val="6FAD46"/>
                </a:solidFill>
                <a:ea typeface="华文仿宋" panose="020B0503020204020204" pitchFamily="2" charset="-122"/>
              </a:rPr>
              <a:t> </a:t>
            </a:r>
          </a:p>
          <a:p>
            <a:pPr algn="r"/>
            <a:r>
              <a:rPr lang="en-US" altLang="zh-CN" sz="2000" dirty="0">
                <a:solidFill>
                  <a:srgbClr val="6FAD46"/>
                </a:solidFill>
                <a:ea typeface="华文仿宋" panose="020B0503020204020204" pitchFamily="2" charset="-122"/>
              </a:rPr>
              <a:t>Imposing damages, </a:t>
            </a:r>
          </a:p>
          <a:p>
            <a:pPr algn="r"/>
            <a:r>
              <a:rPr lang="en-US" altLang="zh-CN" sz="2000" dirty="0">
                <a:solidFill>
                  <a:srgbClr val="6FAD46"/>
                </a:solidFill>
                <a:ea typeface="华文仿宋" panose="020B0503020204020204" pitchFamily="2" charset="-122"/>
              </a:rPr>
              <a:t>need adaptation investments, </a:t>
            </a:r>
          </a:p>
          <a:p>
            <a:pPr algn="r"/>
            <a:r>
              <a:rPr lang="en-US" altLang="zh-CN" sz="2000" i="1" dirty="0">
                <a:solidFill>
                  <a:srgbClr val="6FAD46"/>
                </a:solidFill>
                <a:ea typeface="华文仿宋" panose="020B0503020204020204" pitchFamily="2" charset="-122"/>
              </a:rPr>
              <a:t>national disaster relief, migration… ? </a:t>
            </a:r>
          </a:p>
        </p:txBody>
      </p:sp>
      <p:sp>
        <p:nvSpPr>
          <p:cNvPr id="6155" name="文本框 17">
            <a:extLst>
              <a:ext uri="{FF2B5EF4-FFF2-40B4-BE49-F238E27FC236}">
                <a16:creationId xmlns:a16="http://schemas.microsoft.com/office/drawing/2014/main" id="{B543F872-57AD-424D-959D-BDC93B98B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113" y="6134191"/>
            <a:ext cx="714375" cy="400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/>
              <a:t>Now</a:t>
            </a:r>
            <a:endParaRPr lang="zh-CN" altLang="en-US" sz="2000"/>
          </a:p>
        </p:txBody>
      </p:sp>
      <p:sp>
        <p:nvSpPr>
          <p:cNvPr id="6156" name="文本框 18">
            <a:extLst>
              <a:ext uri="{FF2B5EF4-FFF2-40B4-BE49-F238E27FC236}">
                <a16:creationId xmlns:a16="http://schemas.microsoft.com/office/drawing/2014/main" id="{3936E1DB-9831-441D-83E6-0F93A4E39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6129429"/>
            <a:ext cx="4203700" cy="400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/>
              <a:t>Future</a:t>
            </a:r>
            <a:endParaRPr lang="zh-CN" altLang="en-US" sz="2000"/>
          </a:p>
        </p:txBody>
      </p:sp>
      <p:grpSp>
        <p:nvGrpSpPr>
          <p:cNvPr id="6157" name="05357e75-a689-4dc1-ac01-497c168f3c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<a:extLst>
              <a:ext uri="{FF2B5EF4-FFF2-40B4-BE49-F238E27FC236}">
                <a16:creationId xmlns:a16="http://schemas.microsoft.com/office/drawing/2014/main" id="{755096E7-1BBD-46AA-9B70-438D74873D3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192338" y="4145054"/>
            <a:ext cx="1722437" cy="1811337"/>
            <a:chOff x="3998120" y="1435603"/>
            <a:chExt cx="4195761" cy="4412592"/>
          </a:xfrm>
        </p:grpSpPr>
        <p:sp>
          <p:nvSpPr>
            <p:cNvPr id="6159" name="ïSḻídé">
              <a:extLst>
                <a:ext uri="{FF2B5EF4-FFF2-40B4-BE49-F238E27FC236}">
                  <a16:creationId xmlns:a16="http://schemas.microsoft.com/office/drawing/2014/main" id="{65DA74E5-7DFC-4612-A207-ED0C8C315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120" y="4406429"/>
              <a:ext cx="737778" cy="1441766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60" name="îṥľidé">
              <a:extLst>
                <a:ext uri="{FF2B5EF4-FFF2-40B4-BE49-F238E27FC236}">
                  <a16:creationId xmlns:a16="http://schemas.microsoft.com/office/drawing/2014/main" id="{D08981BF-BA8A-491A-AB87-0E66FCF5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009" y="4406429"/>
              <a:ext cx="368889" cy="1441766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61" name="išḻîde">
              <a:extLst>
                <a:ext uri="{FF2B5EF4-FFF2-40B4-BE49-F238E27FC236}">
                  <a16:creationId xmlns:a16="http://schemas.microsoft.com/office/drawing/2014/main" id="{A614F7C8-FDE2-43ED-A800-F1F6AEE8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468" y="4406429"/>
              <a:ext cx="734962" cy="1441766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62" name="ï$ḷïďê">
              <a:extLst>
                <a:ext uri="{FF2B5EF4-FFF2-40B4-BE49-F238E27FC236}">
                  <a16:creationId xmlns:a16="http://schemas.microsoft.com/office/drawing/2014/main" id="{A19D24F7-22EC-4334-948B-4036CBFAE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7357" y="4406429"/>
              <a:ext cx="366073" cy="1441766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63" name="íṧ1ïḍé">
              <a:extLst>
                <a:ext uri="{FF2B5EF4-FFF2-40B4-BE49-F238E27FC236}">
                  <a16:creationId xmlns:a16="http://schemas.microsoft.com/office/drawing/2014/main" id="{99FCDE3F-3FAE-4973-89BE-CD5664844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155" y="2454977"/>
              <a:ext cx="425208" cy="3350979"/>
            </a:xfrm>
            <a:custGeom>
              <a:avLst/>
              <a:gdLst>
                <a:gd name="T0" fmla="*/ 425208 w 151"/>
                <a:gd name="T1" fmla="*/ 3350979 h 1190"/>
                <a:gd name="T2" fmla="*/ 0 w 151"/>
                <a:gd name="T3" fmla="*/ 3350979 h 1190"/>
                <a:gd name="T4" fmla="*/ 98558 w 151"/>
                <a:gd name="T5" fmla="*/ 0 h 1190"/>
                <a:gd name="T6" fmla="*/ 340730 w 151"/>
                <a:gd name="T7" fmla="*/ 0 h 1190"/>
                <a:gd name="T8" fmla="*/ 425208 w 151"/>
                <a:gd name="T9" fmla="*/ 3350979 h 1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190">
                  <a:moveTo>
                    <a:pt x="151" y="1190"/>
                  </a:moveTo>
                  <a:lnTo>
                    <a:pt x="0" y="1190"/>
                  </a:lnTo>
                  <a:lnTo>
                    <a:pt x="35" y="0"/>
                  </a:lnTo>
                  <a:lnTo>
                    <a:pt x="121" y="0"/>
                  </a:lnTo>
                  <a:lnTo>
                    <a:pt x="151" y="1190"/>
                  </a:lnTo>
                  <a:close/>
                </a:path>
              </a:pathLst>
            </a:custGeom>
            <a:solidFill>
              <a:srgbClr val="EC9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6164" name="iṡḻïḑé">
              <a:extLst>
                <a:ext uri="{FF2B5EF4-FFF2-40B4-BE49-F238E27FC236}">
                  <a16:creationId xmlns:a16="http://schemas.microsoft.com/office/drawing/2014/main" id="{242F7A44-6F2A-48BE-AAC6-229A5FB31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933" y="2314179"/>
              <a:ext cx="425208" cy="3336900"/>
            </a:xfrm>
            <a:custGeom>
              <a:avLst/>
              <a:gdLst>
                <a:gd name="T0" fmla="*/ 425208 w 151"/>
                <a:gd name="T1" fmla="*/ 3336900 h 1185"/>
                <a:gd name="T2" fmla="*/ 0 w 151"/>
                <a:gd name="T3" fmla="*/ 3336900 h 1185"/>
                <a:gd name="T4" fmla="*/ 84478 w 151"/>
                <a:gd name="T5" fmla="*/ 0 h 1185"/>
                <a:gd name="T6" fmla="*/ 323834 w 151"/>
                <a:gd name="T7" fmla="*/ 0 h 1185"/>
                <a:gd name="T8" fmla="*/ 425208 w 151"/>
                <a:gd name="T9" fmla="*/ 3336900 h 1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185">
                  <a:moveTo>
                    <a:pt x="151" y="1185"/>
                  </a:moveTo>
                  <a:lnTo>
                    <a:pt x="0" y="1185"/>
                  </a:lnTo>
                  <a:lnTo>
                    <a:pt x="30" y="0"/>
                  </a:lnTo>
                  <a:lnTo>
                    <a:pt x="115" y="0"/>
                  </a:lnTo>
                  <a:lnTo>
                    <a:pt x="151" y="1185"/>
                  </a:lnTo>
                  <a:close/>
                </a:path>
              </a:pathLst>
            </a:custGeom>
            <a:solidFill>
              <a:srgbClr val="EC9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6165" name="îṡ1îḑé">
              <a:extLst>
                <a:ext uri="{FF2B5EF4-FFF2-40B4-BE49-F238E27FC236}">
                  <a16:creationId xmlns:a16="http://schemas.microsoft.com/office/drawing/2014/main" id="{03C76795-153C-4F95-AF57-DF3975D2B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647" y="4631705"/>
              <a:ext cx="2097881" cy="1216490"/>
            </a:xfrm>
            <a:prstGeom prst="rect">
              <a:avLst/>
            </a:prstGeom>
            <a:solidFill>
              <a:srgbClr val="DAB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66" name="işļïḓè">
              <a:extLst>
                <a:ext uri="{FF2B5EF4-FFF2-40B4-BE49-F238E27FC236}">
                  <a16:creationId xmlns:a16="http://schemas.microsoft.com/office/drawing/2014/main" id="{8101404C-4D3D-4866-862E-B2F50B9BE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29" y="3189939"/>
              <a:ext cx="1348839" cy="2658256"/>
            </a:xfrm>
            <a:custGeom>
              <a:avLst/>
              <a:gdLst>
                <a:gd name="T0" fmla="*/ 1022189 w 479"/>
                <a:gd name="T1" fmla="*/ 340730 h 944"/>
                <a:gd name="T2" fmla="*/ 1022189 w 479"/>
                <a:gd name="T3" fmla="*/ 0 h 944"/>
                <a:gd name="T4" fmla="*/ 340730 w 479"/>
                <a:gd name="T5" fmla="*/ 0 h 944"/>
                <a:gd name="T6" fmla="*/ 340730 w 479"/>
                <a:gd name="T7" fmla="*/ 340730 h 944"/>
                <a:gd name="T8" fmla="*/ 0 w 479"/>
                <a:gd name="T9" fmla="*/ 340730 h 944"/>
                <a:gd name="T10" fmla="*/ 0 w 479"/>
                <a:gd name="T11" fmla="*/ 2658256 h 944"/>
                <a:gd name="T12" fmla="*/ 1348839 w 479"/>
                <a:gd name="T13" fmla="*/ 2658256 h 944"/>
                <a:gd name="T14" fmla="*/ 1348839 w 479"/>
                <a:gd name="T15" fmla="*/ 340730 h 944"/>
                <a:gd name="T16" fmla="*/ 1022189 w 479"/>
                <a:gd name="T17" fmla="*/ 340730 h 9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9" h="944">
                  <a:moveTo>
                    <a:pt x="363" y="121"/>
                  </a:moveTo>
                  <a:lnTo>
                    <a:pt x="363" y="0"/>
                  </a:lnTo>
                  <a:lnTo>
                    <a:pt x="121" y="0"/>
                  </a:lnTo>
                  <a:lnTo>
                    <a:pt x="121" y="121"/>
                  </a:lnTo>
                  <a:lnTo>
                    <a:pt x="0" y="121"/>
                  </a:lnTo>
                  <a:lnTo>
                    <a:pt x="0" y="944"/>
                  </a:lnTo>
                  <a:lnTo>
                    <a:pt x="479" y="944"/>
                  </a:lnTo>
                  <a:lnTo>
                    <a:pt x="479" y="121"/>
                  </a:lnTo>
                  <a:lnTo>
                    <a:pt x="363" y="121"/>
                  </a:lnTo>
                  <a:close/>
                </a:path>
              </a:pathLst>
            </a:custGeom>
            <a:solidFill>
              <a:srgbClr val="DAB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6167" name="íṥḻïḑé">
              <a:extLst>
                <a:ext uri="{FF2B5EF4-FFF2-40B4-BE49-F238E27FC236}">
                  <a16:creationId xmlns:a16="http://schemas.microsoft.com/office/drawing/2014/main" id="{54612034-1513-4760-BC38-931450FD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810" y="1435603"/>
              <a:ext cx="1743071" cy="836337"/>
            </a:xfrm>
            <a:custGeom>
              <a:avLst/>
              <a:gdLst>
                <a:gd name="T0" fmla="*/ 0 w 123"/>
                <a:gd name="T1" fmla="*/ 765461 h 59"/>
                <a:gd name="T2" fmla="*/ 283426 w 123"/>
                <a:gd name="T3" fmla="*/ 496132 h 59"/>
                <a:gd name="T4" fmla="*/ 878621 w 123"/>
                <a:gd name="T5" fmla="*/ 255154 h 59"/>
                <a:gd name="T6" fmla="*/ 1332103 w 123"/>
                <a:gd name="T7" fmla="*/ 14175 h 59"/>
                <a:gd name="T8" fmla="*/ 1587187 w 123"/>
                <a:gd name="T9" fmla="*/ 184278 h 59"/>
                <a:gd name="T10" fmla="*/ 1048677 w 123"/>
                <a:gd name="T11" fmla="*/ 581183 h 59"/>
                <a:gd name="T12" fmla="*/ 368454 w 123"/>
                <a:gd name="T13" fmla="*/ 680410 h 59"/>
                <a:gd name="T14" fmla="*/ 141713 w 123"/>
                <a:gd name="T15" fmla="*/ 765461 h 59"/>
                <a:gd name="T16" fmla="*/ 0 w 123"/>
                <a:gd name="T17" fmla="*/ 765461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3" h="59">
                  <a:moveTo>
                    <a:pt x="0" y="54"/>
                  </a:moveTo>
                  <a:cubicBezTo>
                    <a:pt x="0" y="54"/>
                    <a:pt x="4" y="34"/>
                    <a:pt x="20" y="35"/>
                  </a:cubicBezTo>
                  <a:cubicBezTo>
                    <a:pt x="35" y="37"/>
                    <a:pt x="56" y="32"/>
                    <a:pt x="62" y="18"/>
                  </a:cubicBezTo>
                  <a:cubicBezTo>
                    <a:pt x="67" y="4"/>
                    <a:pt x="80" y="2"/>
                    <a:pt x="94" y="1"/>
                  </a:cubicBezTo>
                  <a:cubicBezTo>
                    <a:pt x="108" y="0"/>
                    <a:pt x="123" y="11"/>
                    <a:pt x="112" y="13"/>
                  </a:cubicBezTo>
                  <a:cubicBezTo>
                    <a:pt x="100" y="15"/>
                    <a:pt x="93" y="29"/>
                    <a:pt x="74" y="41"/>
                  </a:cubicBezTo>
                  <a:cubicBezTo>
                    <a:pt x="55" y="53"/>
                    <a:pt x="33" y="50"/>
                    <a:pt x="26" y="48"/>
                  </a:cubicBezTo>
                  <a:cubicBezTo>
                    <a:pt x="19" y="47"/>
                    <a:pt x="12" y="51"/>
                    <a:pt x="10" y="54"/>
                  </a:cubicBezTo>
                  <a:cubicBezTo>
                    <a:pt x="8" y="58"/>
                    <a:pt x="2" y="59"/>
                    <a:pt x="0" y="5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6168" name="ïS1idè">
              <a:extLst>
                <a:ext uri="{FF2B5EF4-FFF2-40B4-BE49-F238E27FC236}">
                  <a16:creationId xmlns:a16="http://schemas.microsoft.com/office/drawing/2014/main" id="{7990D209-5E8B-4640-B732-458C39E13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52" y="1734094"/>
              <a:ext cx="1461476" cy="692723"/>
            </a:xfrm>
            <a:custGeom>
              <a:avLst/>
              <a:gdLst>
                <a:gd name="T0" fmla="*/ 737833 w 103"/>
                <a:gd name="T1" fmla="*/ 494802 h 49"/>
                <a:gd name="T2" fmla="*/ 1078371 w 103"/>
                <a:gd name="T3" fmla="*/ 183784 h 49"/>
                <a:gd name="T4" fmla="*/ 1248640 w 103"/>
                <a:gd name="T5" fmla="*/ 183784 h 49"/>
                <a:gd name="T6" fmla="*/ 1333774 w 103"/>
                <a:gd name="T7" fmla="*/ 155509 h 49"/>
                <a:gd name="T8" fmla="*/ 1120938 w 103"/>
                <a:gd name="T9" fmla="*/ 14137 h 49"/>
                <a:gd name="T10" fmla="*/ 737833 w 103"/>
                <a:gd name="T11" fmla="*/ 212058 h 49"/>
                <a:gd name="T12" fmla="*/ 241214 w 103"/>
                <a:gd name="T13" fmla="*/ 424116 h 49"/>
                <a:gd name="T14" fmla="*/ 0 w 103"/>
                <a:gd name="T15" fmla="*/ 636174 h 49"/>
                <a:gd name="T16" fmla="*/ 127702 w 103"/>
                <a:gd name="T17" fmla="*/ 650311 h 49"/>
                <a:gd name="T18" fmla="*/ 312160 w 103"/>
                <a:gd name="T19" fmla="*/ 579625 h 49"/>
                <a:gd name="T20" fmla="*/ 766211 w 103"/>
                <a:gd name="T21" fmla="*/ 537214 h 49"/>
                <a:gd name="T22" fmla="*/ 737833 w 103"/>
                <a:gd name="T23" fmla="*/ 494802 h 4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49">
                  <a:moveTo>
                    <a:pt x="52" y="35"/>
                  </a:moveTo>
                  <a:cubicBezTo>
                    <a:pt x="50" y="30"/>
                    <a:pt x="57" y="11"/>
                    <a:pt x="76" y="13"/>
                  </a:cubicBezTo>
                  <a:cubicBezTo>
                    <a:pt x="80" y="13"/>
                    <a:pt x="84" y="13"/>
                    <a:pt x="88" y="13"/>
                  </a:cubicBezTo>
                  <a:cubicBezTo>
                    <a:pt x="90" y="12"/>
                    <a:pt x="92" y="11"/>
                    <a:pt x="94" y="11"/>
                  </a:cubicBezTo>
                  <a:cubicBezTo>
                    <a:pt x="103" y="9"/>
                    <a:pt x="90" y="0"/>
                    <a:pt x="79" y="1"/>
                  </a:cubicBezTo>
                  <a:cubicBezTo>
                    <a:pt x="67" y="2"/>
                    <a:pt x="56" y="3"/>
                    <a:pt x="52" y="15"/>
                  </a:cubicBezTo>
                  <a:cubicBezTo>
                    <a:pt x="47" y="27"/>
                    <a:pt x="30" y="31"/>
                    <a:pt x="17" y="30"/>
                  </a:cubicBezTo>
                  <a:cubicBezTo>
                    <a:pt x="4" y="28"/>
                    <a:pt x="0" y="45"/>
                    <a:pt x="0" y="45"/>
                  </a:cubicBezTo>
                  <a:cubicBezTo>
                    <a:pt x="2" y="49"/>
                    <a:pt x="7" y="49"/>
                    <a:pt x="9" y="46"/>
                  </a:cubicBezTo>
                  <a:cubicBezTo>
                    <a:pt x="11" y="42"/>
                    <a:pt x="16" y="39"/>
                    <a:pt x="22" y="41"/>
                  </a:cubicBezTo>
                  <a:cubicBezTo>
                    <a:pt x="27" y="42"/>
                    <a:pt x="41" y="44"/>
                    <a:pt x="54" y="38"/>
                  </a:cubicBezTo>
                  <a:cubicBezTo>
                    <a:pt x="53" y="37"/>
                    <a:pt x="53" y="36"/>
                    <a:pt x="52" y="35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6169" name="íŝ1ïďé">
              <a:extLst>
                <a:ext uri="{FF2B5EF4-FFF2-40B4-BE49-F238E27FC236}">
                  <a16:creationId xmlns:a16="http://schemas.microsoft.com/office/drawing/2014/main" id="{7BFF0DF4-3A1F-4A93-B358-03AE8BEA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779" y="5141392"/>
              <a:ext cx="737778" cy="70680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0" name="îṡlidê">
              <a:extLst>
                <a:ext uri="{FF2B5EF4-FFF2-40B4-BE49-F238E27FC236}">
                  <a16:creationId xmlns:a16="http://schemas.microsoft.com/office/drawing/2014/main" id="{EB615EFE-BB10-46D6-88AF-9FEBBA64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588" y="5141392"/>
              <a:ext cx="382969" cy="706803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1" name="ïṡļiḓê">
              <a:extLst>
                <a:ext uri="{FF2B5EF4-FFF2-40B4-BE49-F238E27FC236}">
                  <a16:creationId xmlns:a16="http://schemas.microsoft.com/office/drawing/2014/main" id="{F1121A3F-3A7B-48DF-B3A1-2F732596A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260" y="4789398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2" name="iś1ïḍê">
              <a:extLst>
                <a:ext uri="{FF2B5EF4-FFF2-40B4-BE49-F238E27FC236}">
                  <a16:creationId xmlns:a16="http://schemas.microsoft.com/office/drawing/2014/main" id="{B263E263-0136-4334-B629-DFA5351AD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585" y="4789398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3" name="î$ḻíďé">
              <a:extLst>
                <a:ext uri="{FF2B5EF4-FFF2-40B4-BE49-F238E27FC236}">
                  <a16:creationId xmlns:a16="http://schemas.microsoft.com/office/drawing/2014/main" id="{A4E32531-306F-4453-86DD-8D4293EFB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04" y="4789398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4" name="îṣlïdê">
              <a:extLst>
                <a:ext uri="{FF2B5EF4-FFF2-40B4-BE49-F238E27FC236}">
                  <a16:creationId xmlns:a16="http://schemas.microsoft.com/office/drawing/2014/main" id="{7BE061D8-E50E-453B-B408-6C8C5F0C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735" y="3260338"/>
              <a:ext cx="382969" cy="253435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5" name="îṡ1ïḋè">
              <a:extLst>
                <a:ext uri="{FF2B5EF4-FFF2-40B4-BE49-F238E27FC236}">
                  <a16:creationId xmlns:a16="http://schemas.microsoft.com/office/drawing/2014/main" id="{DFC3292A-56F0-4E56-B25F-A66762684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735" y="3629227"/>
              <a:ext cx="382969" cy="253435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6" name="iśļiďe">
              <a:extLst>
                <a:ext uri="{FF2B5EF4-FFF2-40B4-BE49-F238E27FC236}">
                  <a16:creationId xmlns:a16="http://schemas.microsoft.com/office/drawing/2014/main" id="{EB6137B6-B19F-4E8B-8F37-572187169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735" y="3995301"/>
              <a:ext cx="382969" cy="256251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7" name="iṧľiḓê">
              <a:extLst>
                <a:ext uri="{FF2B5EF4-FFF2-40B4-BE49-F238E27FC236}">
                  <a16:creationId xmlns:a16="http://schemas.microsoft.com/office/drawing/2014/main" id="{0514B150-328C-4D2D-950E-F2CC34388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735" y="4364190"/>
              <a:ext cx="382969" cy="253435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8" name="íṣlidê">
              <a:extLst>
                <a:ext uri="{FF2B5EF4-FFF2-40B4-BE49-F238E27FC236}">
                  <a16:creationId xmlns:a16="http://schemas.microsoft.com/office/drawing/2014/main" id="{2C130028-DF2C-4EBE-A48F-0EBFA66A7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735" y="4730263"/>
              <a:ext cx="382969" cy="256251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79" name="ïṩļîḓè">
              <a:extLst>
                <a:ext uri="{FF2B5EF4-FFF2-40B4-BE49-F238E27FC236}">
                  <a16:creationId xmlns:a16="http://schemas.microsoft.com/office/drawing/2014/main" id="{F142ABD7-C68A-48F5-888E-0D775DB3F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8919" y="3629227"/>
              <a:ext cx="323834" cy="253435"/>
            </a:xfrm>
            <a:prstGeom prst="rect">
              <a:avLst/>
            </a:prstGeom>
            <a:solidFill>
              <a:srgbClr val="245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0" name="íslîḑè">
              <a:extLst>
                <a:ext uri="{FF2B5EF4-FFF2-40B4-BE49-F238E27FC236}">
                  <a16:creationId xmlns:a16="http://schemas.microsoft.com/office/drawing/2014/main" id="{DEF66F0E-FBE0-4F39-B560-6AB6F4FC3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8919" y="3995301"/>
              <a:ext cx="323834" cy="256251"/>
            </a:xfrm>
            <a:prstGeom prst="rect">
              <a:avLst/>
            </a:prstGeom>
            <a:solidFill>
              <a:srgbClr val="245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1" name="ïś1îḓe">
              <a:extLst>
                <a:ext uri="{FF2B5EF4-FFF2-40B4-BE49-F238E27FC236}">
                  <a16:creationId xmlns:a16="http://schemas.microsoft.com/office/drawing/2014/main" id="{5E5BDABA-5341-4804-B943-6CB757A94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8919" y="4364190"/>
              <a:ext cx="323834" cy="253435"/>
            </a:xfrm>
            <a:prstGeom prst="rect">
              <a:avLst/>
            </a:prstGeom>
            <a:solidFill>
              <a:srgbClr val="245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2" name="íṣlîde">
              <a:extLst>
                <a:ext uri="{FF2B5EF4-FFF2-40B4-BE49-F238E27FC236}">
                  <a16:creationId xmlns:a16="http://schemas.microsoft.com/office/drawing/2014/main" id="{4A09C959-8219-4E81-9CAF-A9542CDB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8919" y="4730263"/>
              <a:ext cx="323834" cy="256251"/>
            </a:xfrm>
            <a:prstGeom prst="rect">
              <a:avLst/>
            </a:prstGeom>
            <a:solidFill>
              <a:srgbClr val="245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3" name="iṡḻîḑé">
              <a:extLst>
                <a:ext uri="{FF2B5EF4-FFF2-40B4-BE49-F238E27FC236}">
                  <a16:creationId xmlns:a16="http://schemas.microsoft.com/office/drawing/2014/main" id="{5D034C13-FE26-4DA9-B05F-B45761CFB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607" y="3629227"/>
              <a:ext cx="340730" cy="253435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4" name="îślidê">
              <a:extLst>
                <a:ext uri="{FF2B5EF4-FFF2-40B4-BE49-F238E27FC236}">
                  <a16:creationId xmlns:a16="http://schemas.microsoft.com/office/drawing/2014/main" id="{A7DA72AE-3A7E-4057-B2A9-43D3339D4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607" y="3995301"/>
              <a:ext cx="340730" cy="256251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5" name="ïṡļiḑê">
              <a:extLst>
                <a:ext uri="{FF2B5EF4-FFF2-40B4-BE49-F238E27FC236}">
                  <a16:creationId xmlns:a16="http://schemas.microsoft.com/office/drawing/2014/main" id="{DD6CFC07-04D3-48C7-92A9-682B4445E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607" y="4364190"/>
              <a:ext cx="340730" cy="253435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6" name="ïṩlidè">
              <a:extLst>
                <a:ext uri="{FF2B5EF4-FFF2-40B4-BE49-F238E27FC236}">
                  <a16:creationId xmlns:a16="http://schemas.microsoft.com/office/drawing/2014/main" id="{36ECA389-BEDC-4EB8-BD9D-9F0E4D736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607" y="4730263"/>
              <a:ext cx="340730" cy="256251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7" name="ïṣḻiďè">
              <a:extLst>
                <a:ext uri="{FF2B5EF4-FFF2-40B4-BE49-F238E27FC236}">
                  <a16:creationId xmlns:a16="http://schemas.microsoft.com/office/drawing/2014/main" id="{1D057C10-9FFE-4B9D-8801-4358C3BC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260" y="5014674"/>
              <a:ext cx="495607" cy="15487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8" name="îslíḑè">
              <a:extLst>
                <a:ext uri="{FF2B5EF4-FFF2-40B4-BE49-F238E27FC236}">
                  <a16:creationId xmlns:a16="http://schemas.microsoft.com/office/drawing/2014/main" id="{E7AC6752-D88B-4C1C-81EB-168E09BC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585" y="5014674"/>
              <a:ext cx="495607" cy="15487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89" name="îšļïďe">
              <a:extLst>
                <a:ext uri="{FF2B5EF4-FFF2-40B4-BE49-F238E27FC236}">
                  <a16:creationId xmlns:a16="http://schemas.microsoft.com/office/drawing/2014/main" id="{728A159F-D4EC-45DB-B742-8322D7334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04" y="5014674"/>
              <a:ext cx="495607" cy="15487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90" name="ïŝliḓè">
              <a:extLst>
                <a:ext uri="{FF2B5EF4-FFF2-40B4-BE49-F238E27FC236}">
                  <a16:creationId xmlns:a16="http://schemas.microsoft.com/office/drawing/2014/main" id="{CB48CE0D-31D7-44C9-8681-ACF316D13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260" y="5254030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91" name="î$1íďé">
              <a:extLst>
                <a:ext uri="{FF2B5EF4-FFF2-40B4-BE49-F238E27FC236}">
                  <a16:creationId xmlns:a16="http://schemas.microsoft.com/office/drawing/2014/main" id="{AAA235CE-A158-4C80-AC28-21E3E2A3B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585" y="5254030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192" name="ïSlíḓê">
              <a:extLst>
                <a:ext uri="{FF2B5EF4-FFF2-40B4-BE49-F238E27FC236}">
                  <a16:creationId xmlns:a16="http://schemas.microsoft.com/office/drawing/2014/main" id="{AA7FF49B-89F9-4F79-8C5D-5A4F5F95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04" y="5254030"/>
              <a:ext cx="495607" cy="140797"/>
            </a:xfrm>
            <a:prstGeom prst="rect">
              <a:avLst/>
            </a:prstGeom>
            <a:solidFill>
              <a:srgbClr val="295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</p:grpSp>
      <p:pic>
        <p:nvPicPr>
          <p:cNvPr id="6158" name="图片 5">
            <a:extLst>
              <a:ext uri="{FF2B5EF4-FFF2-40B4-BE49-F238E27FC236}">
                <a16:creationId xmlns:a16="http://schemas.microsoft.com/office/drawing/2014/main" id="{FCBECCCC-6A60-463C-8694-F9A6EC08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591016"/>
            <a:ext cx="152241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F1016-3454-4B93-97C4-25B2D2410F02}"/>
              </a:ext>
            </a:extLst>
          </p:cNvPr>
          <p:cNvSpPr txBox="1"/>
          <p:nvPr/>
        </p:nvSpPr>
        <p:spPr>
          <a:xfrm rot="16200000">
            <a:off x="9305646" y="3809599"/>
            <a:ext cx="479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thanks to Pu Yang, UCL – Bartlett CPM</a:t>
            </a:r>
            <a:endParaRPr lang="en-GB" dirty="0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A969-F2B0-47EC-BE59-F95B9668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6712"/>
            <a:ext cx="10736826" cy="702009"/>
          </a:xfrm>
        </p:spPr>
        <p:txBody>
          <a:bodyPr>
            <a:noAutofit/>
          </a:bodyPr>
          <a:lstStyle/>
          <a:p>
            <a:r>
              <a:rPr lang="en-US" sz="3200" dirty="0"/>
              <a:t>…. seeks to balance abatement costs and climate benefits</a:t>
            </a:r>
            <a:br>
              <a:rPr lang="en-GB" sz="3200" dirty="0"/>
            </a:br>
            <a:endParaRPr lang="en-GB" sz="3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C772E-3D69-4723-9AB2-6D4AC34F381A}"/>
              </a:ext>
            </a:extLst>
          </p:cNvPr>
          <p:cNvCxnSpPr>
            <a:cxnSpLocks/>
          </p:cNvCxnSpPr>
          <p:nvPr/>
        </p:nvCxnSpPr>
        <p:spPr>
          <a:xfrm flipV="1">
            <a:off x="1258536" y="2684203"/>
            <a:ext cx="0" cy="36674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D5DD21-03E7-4612-970A-61CE18E41EDB}"/>
              </a:ext>
            </a:extLst>
          </p:cNvPr>
          <p:cNvCxnSpPr/>
          <p:nvPr/>
        </p:nvCxnSpPr>
        <p:spPr>
          <a:xfrm>
            <a:off x="1258536" y="6351635"/>
            <a:ext cx="38345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7B724A-6DAC-415B-9AD7-5EE9E45A573C}"/>
              </a:ext>
            </a:extLst>
          </p:cNvPr>
          <p:cNvCxnSpPr>
            <a:cxnSpLocks/>
          </p:cNvCxnSpPr>
          <p:nvPr/>
        </p:nvCxnSpPr>
        <p:spPr>
          <a:xfrm flipV="1">
            <a:off x="7359452" y="2684203"/>
            <a:ext cx="0" cy="36674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21CC2E-DC9C-4372-B8AC-94B293BE63BB}"/>
              </a:ext>
            </a:extLst>
          </p:cNvPr>
          <p:cNvCxnSpPr/>
          <p:nvPr/>
        </p:nvCxnSpPr>
        <p:spPr>
          <a:xfrm>
            <a:off x="7359452" y="6351635"/>
            <a:ext cx="38345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E3E2C-FB70-4318-AE93-B1F4003250FF}"/>
              </a:ext>
            </a:extLst>
          </p:cNvPr>
          <p:cNvCxnSpPr/>
          <p:nvPr/>
        </p:nvCxnSpPr>
        <p:spPr>
          <a:xfrm flipV="1">
            <a:off x="1258536" y="2802190"/>
            <a:ext cx="3470787" cy="15633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57C9B2-103B-4253-8E04-89F0679D2226}"/>
              </a:ext>
            </a:extLst>
          </p:cNvPr>
          <p:cNvSpPr/>
          <p:nvPr/>
        </p:nvSpPr>
        <p:spPr>
          <a:xfrm rot="1244031">
            <a:off x="1251983" y="4422221"/>
            <a:ext cx="3763450" cy="651455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493F4-DA30-457A-A65C-A102DEBE74C7}"/>
              </a:ext>
            </a:extLst>
          </p:cNvPr>
          <p:cNvSpPr txBox="1"/>
          <p:nvPr/>
        </p:nvSpPr>
        <p:spPr>
          <a:xfrm rot="20123919">
            <a:off x="1604517" y="2983906"/>
            <a:ext cx="34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Business as usual emissions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F80E8-8121-493B-826F-14CF0521C0EC}"/>
              </a:ext>
            </a:extLst>
          </p:cNvPr>
          <p:cNvSpPr txBox="1"/>
          <p:nvPr/>
        </p:nvSpPr>
        <p:spPr>
          <a:xfrm rot="1421895">
            <a:off x="2371784" y="4817492"/>
            <a:ext cx="242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Abatement path?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2DF49-8289-4136-AD02-94C643F53672}"/>
              </a:ext>
            </a:extLst>
          </p:cNvPr>
          <p:cNvSpPr txBox="1"/>
          <p:nvPr/>
        </p:nvSpPr>
        <p:spPr>
          <a:xfrm rot="16200000">
            <a:off x="-708561" y="4128144"/>
            <a:ext cx="34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Emissions</a:t>
            </a:r>
            <a:endParaRPr lang="en-GB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D40A9-BCE0-4602-BDEE-1EE7A8DFBEA9}"/>
              </a:ext>
            </a:extLst>
          </p:cNvPr>
          <p:cNvSpPr txBox="1"/>
          <p:nvPr/>
        </p:nvSpPr>
        <p:spPr>
          <a:xfrm>
            <a:off x="3201948" y="3794340"/>
            <a:ext cx="182868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</a:t>
            </a:r>
            <a:endParaRPr lang="en-GB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944B1C-7B17-4904-B2B1-282C04BC14B4}"/>
              </a:ext>
            </a:extLst>
          </p:cNvPr>
          <p:cNvSpPr/>
          <p:nvPr/>
        </p:nvSpPr>
        <p:spPr>
          <a:xfrm>
            <a:off x="7354536" y="2782525"/>
            <a:ext cx="2467897" cy="3077497"/>
          </a:xfrm>
          <a:custGeom>
            <a:avLst/>
            <a:gdLst>
              <a:gd name="connsiteX0" fmla="*/ 0 w 2467897"/>
              <a:gd name="connsiteY0" fmla="*/ 3077497 h 3077497"/>
              <a:gd name="connsiteX1" fmla="*/ 294968 w 2467897"/>
              <a:gd name="connsiteY1" fmla="*/ 2920181 h 3077497"/>
              <a:gd name="connsiteX2" fmla="*/ 658761 w 2467897"/>
              <a:gd name="connsiteY2" fmla="*/ 2635045 h 3077497"/>
              <a:gd name="connsiteX3" fmla="*/ 1160206 w 2467897"/>
              <a:gd name="connsiteY3" fmla="*/ 2163097 h 3077497"/>
              <a:gd name="connsiteX4" fmla="*/ 1769806 w 2467897"/>
              <a:gd name="connsiteY4" fmla="*/ 1376516 h 3077497"/>
              <a:gd name="connsiteX5" fmla="*/ 2133600 w 2467897"/>
              <a:gd name="connsiteY5" fmla="*/ 727587 h 3077497"/>
              <a:gd name="connsiteX6" fmla="*/ 2467897 w 2467897"/>
              <a:gd name="connsiteY6" fmla="*/ 0 h 307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7897" h="3077497">
                <a:moveTo>
                  <a:pt x="0" y="3077497"/>
                </a:moveTo>
                <a:cubicBezTo>
                  <a:pt x="92587" y="3035710"/>
                  <a:pt x="185175" y="2993923"/>
                  <a:pt x="294968" y="2920181"/>
                </a:cubicBezTo>
                <a:cubicBezTo>
                  <a:pt x="404761" y="2846439"/>
                  <a:pt x="514555" y="2761226"/>
                  <a:pt x="658761" y="2635045"/>
                </a:cubicBezTo>
                <a:cubicBezTo>
                  <a:pt x="802967" y="2508864"/>
                  <a:pt x="975032" y="2372852"/>
                  <a:pt x="1160206" y="2163097"/>
                </a:cubicBezTo>
                <a:cubicBezTo>
                  <a:pt x="1345380" y="1953342"/>
                  <a:pt x="1607574" y="1615768"/>
                  <a:pt x="1769806" y="1376516"/>
                </a:cubicBezTo>
                <a:cubicBezTo>
                  <a:pt x="1932038" y="1137264"/>
                  <a:pt x="2017252" y="957006"/>
                  <a:pt x="2133600" y="727587"/>
                </a:cubicBezTo>
                <a:cubicBezTo>
                  <a:pt x="2249949" y="498168"/>
                  <a:pt x="2358923" y="249084"/>
                  <a:pt x="24678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99603-3153-4510-BF71-FDA41F3506D6}"/>
              </a:ext>
            </a:extLst>
          </p:cNvPr>
          <p:cNvSpPr txBox="1"/>
          <p:nvPr/>
        </p:nvSpPr>
        <p:spPr>
          <a:xfrm>
            <a:off x="2300754" y="6443412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302F1C-44B8-477D-9782-0694AC09D4E3}"/>
              </a:ext>
            </a:extLst>
          </p:cNvPr>
          <p:cNvSpPr txBox="1"/>
          <p:nvPr/>
        </p:nvSpPr>
        <p:spPr>
          <a:xfrm>
            <a:off x="8372174" y="6464216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D63A56-540A-4F08-8F2D-8CFEFCB5F6BD}"/>
              </a:ext>
            </a:extLst>
          </p:cNvPr>
          <p:cNvSpPr/>
          <p:nvPr/>
        </p:nvSpPr>
        <p:spPr>
          <a:xfrm>
            <a:off x="7423363" y="4402183"/>
            <a:ext cx="3379620" cy="1438173"/>
          </a:xfrm>
          <a:custGeom>
            <a:avLst/>
            <a:gdLst>
              <a:gd name="connsiteX0" fmla="*/ 0 w 3483037"/>
              <a:gd name="connsiteY0" fmla="*/ 1396464 h 1396464"/>
              <a:gd name="connsiteX1" fmla="*/ 432619 w 3483037"/>
              <a:gd name="connsiteY1" fmla="*/ 1170322 h 1396464"/>
              <a:gd name="connsiteX2" fmla="*/ 855406 w 3483037"/>
              <a:gd name="connsiteY2" fmla="*/ 914684 h 1396464"/>
              <a:gd name="connsiteX3" fmla="*/ 1268361 w 3483037"/>
              <a:gd name="connsiteY3" fmla="*/ 600052 h 1396464"/>
              <a:gd name="connsiteX4" fmla="*/ 1799303 w 3483037"/>
              <a:gd name="connsiteY4" fmla="*/ 295252 h 1396464"/>
              <a:gd name="connsiteX5" fmla="*/ 2556387 w 3483037"/>
              <a:gd name="connsiteY5" fmla="*/ 98606 h 1396464"/>
              <a:gd name="connsiteX6" fmla="*/ 3313471 w 3483037"/>
              <a:gd name="connsiteY6" fmla="*/ 19948 h 1396464"/>
              <a:gd name="connsiteX7" fmla="*/ 3470787 w 3483037"/>
              <a:gd name="connsiteY7" fmla="*/ 284 h 1396464"/>
              <a:gd name="connsiteX8" fmla="*/ 3460955 w 3483037"/>
              <a:gd name="connsiteY8" fmla="*/ 10116 h 13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3037" h="1396464">
                <a:moveTo>
                  <a:pt x="0" y="1396464"/>
                </a:moveTo>
                <a:cubicBezTo>
                  <a:pt x="145025" y="1323541"/>
                  <a:pt x="290051" y="1250619"/>
                  <a:pt x="432619" y="1170322"/>
                </a:cubicBezTo>
                <a:cubicBezTo>
                  <a:pt x="575187" y="1090025"/>
                  <a:pt x="716116" y="1009729"/>
                  <a:pt x="855406" y="914684"/>
                </a:cubicBezTo>
                <a:cubicBezTo>
                  <a:pt x="994696" y="819639"/>
                  <a:pt x="1111045" y="703291"/>
                  <a:pt x="1268361" y="600052"/>
                </a:cubicBezTo>
                <a:cubicBezTo>
                  <a:pt x="1425677" y="496813"/>
                  <a:pt x="1584632" y="378826"/>
                  <a:pt x="1799303" y="295252"/>
                </a:cubicBezTo>
                <a:cubicBezTo>
                  <a:pt x="2013974" y="211678"/>
                  <a:pt x="2304026" y="144490"/>
                  <a:pt x="2556387" y="98606"/>
                </a:cubicBezTo>
                <a:cubicBezTo>
                  <a:pt x="2808748" y="52722"/>
                  <a:pt x="3161071" y="36335"/>
                  <a:pt x="3313471" y="19948"/>
                </a:cubicBezTo>
                <a:cubicBezTo>
                  <a:pt x="3465871" y="3561"/>
                  <a:pt x="3446206" y="1923"/>
                  <a:pt x="3470787" y="284"/>
                </a:cubicBezTo>
                <a:cubicBezTo>
                  <a:pt x="3495368" y="-1355"/>
                  <a:pt x="3478161" y="4380"/>
                  <a:pt x="3460955" y="1011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9C82E-1D3B-4594-88A2-C9D68AC93AED}"/>
              </a:ext>
            </a:extLst>
          </p:cNvPr>
          <p:cNvSpPr txBox="1"/>
          <p:nvPr/>
        </p:nvSpPr>
        <p:spPr>
          <a:xfrm>
            <a:off x="9640537" y="3767614"/>
            <a:ext cx="182868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Benefit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6431D-1FAC-4676-8D4D-BEE5E3ECA987}"/>
              </a:ext>
            </a:extLst>
          </p:cNvPr>
          <p:cNvSpPr txBox="1"/>
          <p:nvPr/>
        </p:nvSpPr>
        <p:spPr>
          <a:xfrm>
            <a:off x="1253655" y="1466085"/>
            <a:ext cx="3872689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Abatement Costs</a:t>
            </a:r>
          </a:p>
          <a:p>
            <a:pPr algn="ctr"/>
            <a:r>
              <a:rPr lang="en-US" dirty="0"/>
              <a:t>(cost of cutting emissions)</a:t>
            </a:r>
            <a:endParaRPr lang="en-GB" sz="2400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CE06BD8C-BF07-47E1-B55F-1A164AD9A014}"/>
              </a:ext>
            </a:extLst>
          </p:cNvPr>
          <p:cNvSpPr/>
          <p:nvPr/>
        </p:nvSpPr>
        <p:spPr>
          <a:xfrm>
            <a:off x="5726727" y="1451607"/>
            <a:ext cx="2123756" cy="7094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Balance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DD24E-28C0-43A2-9204-A3B6237FE669}"/>
              </a:ext>
            </a:extLst>
          </p:cNvPr>
          <p:cNvSpPr txBox="1"/>
          <p:nvPr/>
        </p:nvSpPr>
        <p:spPr>
          <a:xfrm>
            <a:off x="8588484" y="1324634"/>
            <a:ext cx="254655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Climate Benefits</a:t>
            </a:r>
          </a:p>
          <a:p>
            <a:pPr algn="ctr"/>
            <a:r>
              <a:rPr lang="en-US" dirty="0"/>
              <a:t>(benefits of avoided climate damages)</a:t>
            </a:r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149237-3BEB-4F20-A279-93C89DBF343B}"/>
              </a:ext>
            </a:extLst>
          </p:cNvPr>
          <p:cNvSpPr/>
          <p:nvPr/>
        </p:nvSpPr>
        <p:spPr>
          <a:xfrm>
            <a:off x="12887" y="50370"/>
            <a:ext cx="9488466" cy="553998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r>
              <a:rPr lang="en-GB" altLang="en-US" sz="3000" dirty="0">
                <a:solidFill>
                  <a:schemeClr val="bg1"/>
                </a:solidFill>
              </a:rPr>
              <a:t>The Economic Approach to “Integrated Assessment …”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87CDCE-9801-4C65-9231-226149FBBD36}"/>
              </a:ext>
            </a:extLst>
          </p:cNvPr>
          <p:cNvSpPr/>
          <p:nvPr/>
        </p:nvSpPr>
        <p:spPr>
          <a:xfrm rot="1712129">
            <a:off x="1047957" y="5193915"/>
            <a:ext cx="4026027" cy="180080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FA6A57-D093-42FF-BF77-028B27774D24}"/>
              </a:ext>
            </a:extLst>
          </p:cNvPr>
          <p:cNvSpPr/>
          <p:nvPr/>
        </p:nvSpPr>
        <p:spPr>
          <a:xfrm rot="20777418">
            <a:off x="7300785" y="5173402"/>
            <a:ext cx="3883943" cy="232490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BF04E-20FF-454E-A708-57E3A32662E8}"/>
              </a:ext>
            </a:extLst>
          </p:cNvPr>
          <p:cNvSpPr txBox="1"/>
          <p:nvPr/>
        </p:nvSpPr>
        <p:spPr>
          <a:xfrm rot="16200000">
            <a:off x="5321990" y="4125099"/>
            <a:ext cx="34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Damages</a:t>
            </a:r>
            <a:endParaRPr lang="en-GB" sz="24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5670F3-A4BE-4A78-9333-9E7860CACD71}"/>
              </a:ext>
            </a:extLst>
          </p:cNvPr>
          <p:cNvSpPr/>
          <p:nvPr/>
        </p:nvSpPr>
        <p:spPr>
          <a:xfrm rot="12630164">
            <a:off x="963739" y="5341533"/>
            <a:ext cx="3952921" cy="424924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35F3AD-D9C4-4FA8-A35B-138D63EA5BF1}"/>
              </a:ext>
            </a:extLst>
          </p:cNvPr>
          <p:cNvSpPr/>
          <p:nvPr/>
        </p:nvSpPr>
        <p:spPr>
          <a:xfrm rot="21105073">
            <a:off x="7440122" y="5312739"/>
            <a:ext cx="3883943" cy="232490"/>
          </a:xfrm>
          <a:custGeom>
            <a:avLst/>
            <a:gdLst>
              <a:gd name="connsiteX0" fmla="*/ 0 w 3763451"/>
              <a:gd name="connsiteY0" fmla="*/ 543309 h 543309"/>
              <a:gd name="connsiteX1" fmla="*/ 668593 w 3763451"/>
              <a:gd name="connsiteY1" fmla="*/ 268006 h 543309"/>
              <a:gd name="connsiteX2" fmla="*/ 1455174 w 3763451"/>
              <a:gd name="connsiteY2" fmla="*/ 71361 h 543309"/>
              <a:gd name="connsiteX3" fmla="*/ 1995948 w 3763451"/>
              <a:gd name="connsiteY3" fmla="*/ 2535 h 543309"/>
              <a:gd name="connsiteX4" fmla="*/ 2536722 w 3763451"/>
              <a:gd name="connsiteY4" fmla="*/ 32032 h 543309"/>
              <a:gd name="connsiteX5" fmla="*/ 3264309 w 3763451"/>
              <a:gd name="connsiteY5" fmla="*/ 189348 h 543309"/>
              <a:gd name="connsiteX6" fmla="*/ 3716593 w 3763451"/>
              <a:gd name="connsiteY6" fmla="*/ 385993 h 543309"/>
              <a:gd name="connsiteX7" fmla="*/ 3726425 w 3763451"/>
              <a:gd name="connsiteY7" fmla="*/ 395825 h 5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3451" h="543309">
                <a:moveTo>
                  <a:pt x="0" y="543309"/>
                </a:moveTo>
                <a:cubicBezTo>
                  <a:pt x="213032" y="444986"/>
                  <a:pt x="426064" y="346664"/>
                  <a:pt x="668593" y="268006"/>
                </a:cubicBezTo>
                <a:cubicBezTo>
                  <a:pt x="911122" y="189348"/>
                  <a:pt x="1233948" y="115606"/>
                  <a:pt x="1455174" y="71361"/>
                </a:cubicBezTo>
                <a:cubicBezTo>
                  <a:pt x="1676400" y="27116"/>
                  <a:pt x="1815690" y="9090"/>
                  <a:pt x="1995948" y="2535"/>
                </a:cubicBezTo>
                <a:cubicBezTo>
                  <a:pt x="2176206" y="-4020"/>
                  <a:pt x="2325329" y="897"/>
                  <a:pt x="2536722" y="32032"/>
                </a:cubicBezTo>
                <a:cubicBezTo>
                  <a:pt x="2748115" y="63167"/>
                  <a:pt x="3067664" y="130354"/>
                  <a:pt x="3264309" y="189348"/>
                </a:cubicBezTo>
                <a:cubicBezTo>
                  <a:pt x="3460954" y="248342"/>
                  <a:pt x="3639574" y="351580"/>
                  <a:pt x="3716593" y="385993"/>
                </a:cubicBezTo>
                <a:cubicBezTo>
                  <a:pt x="3793612" y="420406"/>
                  <a:pt x="3760018" y="408115"/>
                  <a:pt x="3726425" y="395825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66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EB2971-0AE9-4B1F-8E41-488116D008B5}"/>
              </a:ext>
            </a:extLst>
          </p:cNvPr>
          <p:cNvGrpSpPr/>
          <p:nvPr/>
        </p:nvGrpSpPr>
        <p:grpSpPr>
          <a:xfrm>
            <a:off x="885621" y="670937"/>
            <a:ext cx="10231200" cy="3505199"/>
            <a:chOff x="1777437" y="1676400"/>
            <a:chExt cx="8655779" cy="3192895"/>
          </a:xfrm>
          <a:solidFill>
            <a:schemeClr val="bg1"/>
          </a:solidFill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CEAEC005-A513-487F-9803-F511F0153A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9328547"/>
                </p:ext>
              </p:extLst>
            </p:nvPr>
          </p:nvGraphicFramePr>
          <p:xfrm>
            <a:off x="1777437" y="1676400"/>
            <a:ext cx="4320000" cy="3192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5912C004-E355-401A-920A-147D4BCC5EE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13216" y="1676400"/>
            <a:ext cx="4320000" cy="3192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9" name="组合 31">
            <a:extLst>
              <a:ext uri="{FF2B5EF4-FFF2-40B4-BE49-F238E27FC236}">
                <a16:creationId xmlns:a16="http://schemas.microsoft.com/office/drawing/2014/main" id="{B979C44C-0644-4A50-A72E-0E97925E8D67}"/>
              </a:ext>
            </a:extLst>
          </p:cNvPr>
          <p:cNvGrpSpPr>
            <a:grpSpLocks/>
          </p:cNvGrpSpPr>
          <p:nvPr/>
        </p:nvGrpSpPr>
        <p:grpSpPr bwMode="auto">
          <a:xfrm>
            <a:off x="894234" y="671287"/>
            <a:ext cx="10231437" cy="3506787"/>
            <a:chOff x="1768110" y="1832553"/>
            <a:chExt cx="8655779" cy="3192894"/>
          </a:xfrm>
        </p:grpSpPr>
        <p:graphicFrame>
          <p:nvGraphicFramePr>
            <p:cNvPr id="40" name="图表 32">
              <a:extLst>
                <a:ext uri="{FF2B5EF4-FFF2-40B4-BE49-F238E27FC236}">
                  <a16:creationId xmlns:a16="http://schemas.microsoft.com/office/drawing/2014/main" id="{4FC8DF69-1E37-47D9-B953-C30195EAA95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5522436"/>
                </p:ext>
              </p:extLst>
            </p:nvPr>
          </p:nvGraphicFramePr>
          <p:xfrm>
            <a:off x="1768110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4" name="图表 33">
              <a:extLst>
                <a:ext uri="{FF2B5EF4-FFF2-40B4-BE49-F238E27FC236}">
                  <a16:creationId xmlns:a16="http://schemas.microsoft.com/office/drawing/2014/main" id="{FEB5B434-425F-490F-A1F7-AF51CC0CBA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03889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E0C7908-1D6F-495C-99E9-D38F890A7E8C}"/>
              </a:ext>
            </a:extLst>
          </p:cNvPr>
          <p:cNvSpPr txBox="1"/>
          <p:nvPr/>
        </p:nvSpPr>
        <p:spPr>
          <a:xfrm>
            <a:off x="1421780" y="1969721"/>
            <a:ext cx="289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 years to halve global emissions</a:t>
            </a:r>
            <a:endParaRPr lang="en-GB" sz="1200" dirty="0"/>
          </a:p>
          <a:p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1CE011-D365-4AB8-AA8D-C4A1A4C26108}"/>
              </a:ext>
            </a:extLst>
          </p:cNvPr>
          <p:cNvSpPr txBox="1"/>
          <p:nvPr/>
        </p:nvSpPr>
        <p:spPr>
          <a:xfrm>
            <a:off x="3508605" y="25872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 years to halve again</a:t>
            </a:r>
            <a:endParaRPr lang="en-GB" dirty="0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F81E9A9-12C9-4FD6-B5F7-82E540959904}"/>
              </a:ext>
            </a:extLst>
          </p:cNvPr>
          <p:cNvSpPr/>
          <p:nvPr/>
        </p:nvSpPr>
        <p:spPr>
          <a:xfrm rot="5400000">
            <a:off x="3947866" y="2921896"/>
            <a:ext cx="188278" cy="3810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19E5B00-1E4F-421B-84A9-26616A71352D}"/>
              </a:ext>
            </a:extLst>
          </p:cNvPr>
          <p:cNvSpPr/>
          <p:nvPr/>
        </p:nvSpPr>
        <p:spPr>
          <a:xfrm rot="5400000">
            <a:off x="2535810" y="984642"/>
            <a:ext cx="173038" cy="24384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5C60-F111-447F-9630-D7E187B8D6E3}"/>
              </a:ext>
            </a:extLst>
          </p:cNvPr>
          <p:cNvSpPr txBox="1"/>
          <p:nvPr/>
        </p:nvSpPr>
        <p:spPr>
          <a:xfrm>
            <a:off x="-1" y="4363222"/>
            <a:ext cx="122921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…. Classical Computable General Equilibrium model, assumes globally perfect foresight with discounted damages.  Attracted huge range of criticisms, for assumptions on </a:t>
            </a:r>
          </a:p>
          <a:p>
            <a:r>
              <a:rPr lang="en-US" sz="2800" dirty="0"/>
              <a:t>(In)</a:t>
            </a:r>
            <a:r>
              <a:rPr lang="en-US" sz="2800" b="1" dirty="0"/>
              <a:t>equity </a:t>
            </a:r>
            <a:r>
              <a:rPr lang="en-US" sz="2800" dirty="0"/>
              <a:t>assumptions, </a:t>
            </a:r>
            <a:r>
              <a:rPr lang="en-US" sz="2800" b="1" dirty="0"/>
              <a:t>discount rate </a:t>
            </a:r>
            <a:r>
              <a:rPr lang="en-US" sz="2800" dirty="0"/>
              <a:t>applied to future damages, </a:t>
            </a:r>
            <a:r>
              <a:rPr lang="en-US" sz="2800" b="1" dirty="0"/>
              <a:t>Incomplete</a:t>
            </a:r>
            <a:r>
              <a:rPr lang="en-US" sz="2800" dirty="0"/>
              <a:t> impacts, valuation of </a:t>
            </a:r>
            <a:r>
              <a:rPr lang="en-US" sz="2800" b="1" dirty="0"/>
              <a:t>non-market welfare &amp; ecosystem </a:t>
            </a:r>
            <a:r>
              <a:rPr lang="en-US" sz="2800" dirty="0"/>
              <a:t>impacts, </a:t>
            </a:r>
            <a:r>
              <a:rPr lang="en-US" sz="2800" b="1" dirty="0"/>
              <a:t>risk </a:t>
            </a:r>
            <a:r>
              <a:rPr lang="en-US" sz="2800" dirty="0"/>
              <a:t>aversion … </a:t>
            </a:r>
          </a:p>
          <a:p>
            <a:r>
              <a:rPr lang="en-US" sz="2400" dirty="0"/>
              <a:t>…. On all of which, most studies (including by Nordhaus himself) concluded that changes would increase optimal abatement, perhaps hugely.  </a:t>
            </a:r>
          </a:p>
          <a:p>
            <a:pPr marL="285750" indent="-285750">
              <a:buFontTx/>
              <a:buChar char="-"/>
            </a:pPr>
            <a:endParaRPr lang="en-GB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659408-78A9-4B20-961B-0FE0340AA87E}"/>
              </a:ext>
            </a:extLst>
          </p:cNvPr>
          <p:cNvSpPr/>
          <p:nvPr/>
        </p:nvSpPr>
        <p:spPr>
          <a:xfrm>
            <a:off x="104924" y="85987"/>
            <a:ext cx="9426064" cy="584775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Nordhaus’ DICE model with his “standard“ assumptions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  <p:bldP spid="3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B4C387-C9A8-491F-BA32-2D94001B56BB}"/>
              </a:ext>
            </a:extLst>
          </p:cNvPr>
          <p:cNvGrpSpPr/>
          <p:nvPr/>
        </p:nvGrpSpPr>
        <p:grpSpPr>
          <a:xfrm>
            <a:off x="826315" y="1135215"/>
            <a:ext cx="10231200" cy="4130950"/>
            <a:chOff x="1777437" y="1676400"/>
            <a:chExt cx="8655779" cy="3192895"/>
          </a:xfrm>
          <a:solidFill>
            <a:schemeClr val="bg1"/>
          </a:solidFill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2E9BD3C1-31F7-4419-8C4C-5A28E1D9A69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77437" y="1676400"/>
            <a:ext cx="4320000" cy="3192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80D15DEB-FB1E-4CF7-8697-2F325EEBA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13216" y="1676400"/>
            <a:ext cx="4320000" cy="3192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B621057-A475-4F8A-A890-57088D6E6B52}"/>
              </a:ext>
            </a:extLst>
          </p:cNvPr>
          <p:cNvGrpSpPr>
            <a:grpSpLocks/>
          </p:cNvGrpSpPr>
          <p:nvPr/>
        </p:nvGrpSpPr>
        <p:grpSpPr bwMode="auto">
          <a:xfrm>
            <a:off x="834928" y="1135282"/>
            <a:ext cx="10231437" cy="4132821"/>
            <a:chOff x="1768110" y="1832553"/>
            <a:chExt cx="8655779" cy="3192894"/>
          </a:xfrm>
        </p:grpSpPr>
        <p:graphicFrame>
          <p:nvGraphicFramePr>
            <p:cNvPr id="33" name="图表 32">
              <a:extLst>
                <a:ext uri="{FF2B5EF4-FFF2-40B4-BE49-F238E27FC236}">
                  <a16:creationId xmlns:a16="http://schemas.microsoft.com/office/drawing/2014/main" id="{663E945E-FE48-4782-93EF-331967CB0B0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68110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FF419E4E-079A-4D55-BB55-065C7DFF5F2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03889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E8B3DB8-CC79-403F-8443-2578532B23DC}"/>
              </a:ext>
            </a:extLst>
          </p:cNvPr>
          <p:cNvGrpSpPr>
            <a:grpSpLocks/>
          </p:cNvGrpSpPr>
          <p:nvPr/>
        </p:nvGrpSpPr>
        <p:grpSpPr bwMode="auto">
          <a:xfrm>
            <a:off x="841278" y="1130519"/>
            <a:ext cx="10231437" cy="4132822"/>
            <a:chOff x="1768110" y="1832553"/>
            <a:chExt cx="8655779" cy="3192894"/>
          </a:xfrm>
        </p:grpSpPr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22186805-56CB-483B-9F3E-87B57CFEEB9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68110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6EE1BF36-E739-4751-BB66-1E5000D3244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03889" y="1832553"/>
            <a:ext cx="4320000" cy="3192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EDBBBBF-9254-4478-90E9-0436933019C5}"/>
              </a:ext>
            </a:extLst>
          </p:cNvPr>
          <p:cNvGrpSpPr>
            <a:grpSpLocks/>
          </p:cNvGrpSpPr>
          <p:nvPr/>
        </p:nvGrpSpPr>
        <p:grpSpPr bwMode="auto">
          <a:xfrm>
            <a:off x="841278" y="1126777"/>
            <a:ext cx="10225087" cy="4136564"/>
            <a:chOff x="995445" y="1708118"/>
            <a:chExt cx="10224742" cy="3510316"/>
          </a:xfrm>
        </p:grpSpPr>
        <p:graphicFrame>
          <p:nvGraphicFramePr>
            <p:cNvPr id="41" name="图表 40">
              <a:extLst>
                <a:ext uri="{FF2B5EF4-FFF2-40B4-BE49-F238E27FC236}">
                  <a16:creationId xmlns:a16="http://schemas.microsoft.com/office/drawing/2014/main" id="{9A08DB01-E70E-4715-9666-625727E9D99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115387" y="1708118"/>
            <a:ext cx="5104800" cy="3506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2" name="图表 41">
              <a:extLst>
                <a:ext uri="{FF2B5EF4-FFF2-40B4-BE49-F238E27FC236}">
                  <a16:creationId xmlns:a16="http://schemas.microsoft.com/office/drawing/2014/main" id="{8FF6D73D-F20B-42AA-8974-B50398E1D70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95445" y="1712034"/>
            <a:ext cx="5104800" cy="3506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pic>
        <p:nvPicPr>
          <p:cNvPr id="5127" name="图片 46">
            <a:extLst>
              <a:ext uri="{FF2B5EF4-FFF2-40B4-BE49-F238E27FC236}">
                <a16:creationId xmlns:a16="http://schemas.microsoft.com/office/drawing/2014/main" id="{70C578D9-F908-4C59-AEE6-AFF2A449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84406" r="10617" b="2692"/>
          <a:stretch>
            <a:fillRect/>
          </a:stretch>
        </p:blipFill>
        <p:spPr bwMode="auto">
          <a:xfrm>
            <a:off x="865090" y="5496100"/>
            <a:ext cx="10134600" cy="45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4B389B-D045-46A0-93DA-06B2EA99889A}"/>
              </a:ext>
            </a:extLst>
          </p:cNvPr>
          <p:cNvSpPr/>
          <p:nvPr/>
        </p:nvSpPr>
        <p:spPr>
          <a:xfrm>
            <a:off x="0" y="0"/>
            <a:ext cx="9426064" cy="584775"/>
          </a:xfrm>
          <a:prstGeom prst="rect">
            <a:avLst/>
          </a:prstGeom>
          <a:solidFill>
            <a:srgbClr val="24679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Nordhaus’ DICE model – any colour you like? 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C111CA-58A1-4C54-8812-59028B16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83" y="562722"/>
            <a:ext cx="10916415" cy="895351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</a:rPr>
              <a:t>Sharply non-linear damages?</a:t>
            </a:r>
            <a:endParaRPr lang="en-GB" sz="40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6BFE4-C39E-4973-B58B-6A5EB37D7DE0}"/>
              </a:ext>
            </a:extLst>
          </p:cNvPr>
          <p:cNvSpPr txBox="1"/>
          <p:nvPr/>
        </p:nvSpPr>
        <p:spPr>
          <a:xfrm>
            <a:off x="840142" y="6027003"/>
            <a:ext cx="1062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…. Or just overall, dominated by “Known and Unknown Unknowns” – </a:t>
            </a:r>
            <a:r>
              <a:rPr lang="en-US" sz="2400" dirty="0" err="1"/>
              <a:t>Pezzey</a:t>
            </a:r>
            <a:r>
              <a:rPr lang="en-US" sz="2400" dirty="0"/>
              <a:t> (2018)</a:t>
            </a:r>
          </a:p>
          <a:p>
            <a:r>
              <a:rPr lang="en-US" sz="2400" dirty="0"/>
              <a:t>There is no identifiable upper bound to risk- and equity-adjusted climate damages</a:t>
            </a:r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EDB70-5ABA-421A-B01A-B5B261AC8BEC}"/>
              </a:ext>
            </a:extLst>
          </p:cNvPr>
          <p:cNvSpPr txBox="1"/>
          <p:nvPr/>
        </p:nvSpPr>
        <p:spPr>
          <a:xfrm rot="16200000">
            <a:off x="9305646" y="3809599"/>
            <a:ext cx="479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thanks to Pu Yang, UCL – Bartlett CPM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3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5357e75-a689-4dc1-ac01-497c168f3c84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CC Custom Exhibits Them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CC0000"/>
    </a:accent1>
    <a:accent2>
      <a:srgbClr val="0000CC"/>
    </a:accent2>
    <a:accent3>
      <a:srgbClr val="00A300"/>
    </a:accent3>
    <a:accent4>
      <a:srgbClr val="5C5C5C"/>
    </a:accent4>
    <a:accent5>
      <a:srgbClr val="00A9CE"/>
    </a:accent5>
    <a:accent6>
      <a:srgbClr val="FF7B24"/>
    </a:accent6>
    <a:hlink>
      <a:srgbClr val="221C35"/>
    </a:hlink>
    <a:folHlink>
      <a:srgbClr val="0000FF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D675E21CEB6947874B696390DB8600" ma:contentTypeVersion="11" ma:contentTypeDescription="Create a new document." ma:contentTypeScope="" ma:versionID="aead30519b4e005539d96f88e63e1bd0">
  <xsd:schema xmlns:xsd="http://www.w3.org/2001/XMLSchema" xmlns:xs="http://www.w3.org/2001/XMLSchema" xmlns:p="http://schemas.microsoft.com/office/2006/metadata/properties" xmlns:ns3="3164bd01-03ba-4440-9180-e2fbbdcbb452" xmlns:ns4="202bafab-2fec-4223-b48f-575774eae2a8" targetNamespace="http://schemas.microsoft.com/office/2006/metadata/properties" ma:root="true" ma:fieldsID="78c50cbca3c9571e1d4dd4553ba3a4ff" ns3:_="" ns4:_="">
    <xsd:import namespace="3164bd01-03ba-4440-9180-e2fbbdcbb452"/>
    <xsd:import namespace="202bafab-2fec-4223-b48f-575774eae2a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4bd01-03ba-4440-9180-e2fbbdcbb4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bafab-2fec-4223-b48f-575774eae2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770ACF-3EFF-43B2-956E-68ED92B28F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A2AEAF-9B7A-43FA-BA4D-CC43DDFA4177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202bafab-2fec-4223-b48f-575774eae2a8"/>
    <ds:schemaRef ds:uri="http://schemas.microsoft.com/office/2006/documentManagement/types"/>
    <ds:schemaRef ds:uri="http://schemas.microsoft.com/office/infopath/2007/PartnerControls"/>
    <ds:schemaRef ds:uri="3164bd01-03ba-4440-9180-e2fbbdcbb45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5664B7F-7F2A-46C2-8F26-DFDE2DF0C2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64bd01-03ba-4440-9180-e2fbbdcbb452"/>
    <ds:schemaRef ds:uri="202bafab-2fec-4223-b48f-575774eae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7297</TotalTime>
  <Words>4305</Words>
  <Application>Microsoft Office PowerPoint</Application>
  <PresentationFormat>Widescreen</PresentationFormat>
  <Paragraphs>696</Paragraphs>
  <Slides>45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MS Mincho</vt:lpstr>
      <vt:lpstr>MS PGothic</vt:lpstr>
      <vt:lpstr>SimSun</vt:lpstr>
      <vt:lpstr>SimSun</vt:lpstr>
      <vt:lpstr>华文仿宋</vt:lpstr>
      <vt:lpstr>Arial</vt:lpstr>
      <vt:lpstr>Calibri</vt:lpstr>
      <vt:lpstr>Cambria Math</vt:lpstr>
      <vt:lpstr>Ebrima</vt:lpstr>
      <vt:lpstr>Gotham-Book</vt:lpstr>
      <vt:lpstr>Symbol</vt:lpstr>
      <vt:lpstr>Times New Roman</vt:lpstr>
      <vt:lpstr>Verdana</vt:lpstr>
      <vt:lpstr>Wingdings</vt:lpstr>
      <vt:lpstr>2_Custom Design</vt:lpstr>
      <vt:lpstr>2_Office Theme</vt:lpstr>
      <vt:lpstr>Custom Design</vt:lpstr>
      <vt:lpstr>1_Custom Design</vt:lpstr>
      <vt:lpstr>6_Custom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costs and benefits of curbing emissions</vt:lpstr>
      <vt:lpstr>…. seeks to balance abatement costs and climate benefits </vt:lpstr>
      <vt:lpstr>PowerPoint Presentation</vt:lpstr>
      <vt:lpstr>Sharply non-linear damages?</vt:lpstr>
      <vt:lpstr>PowerPoint Presentation</vt:lpstr>
      <vt:lpstr>…. Has mostly neglected the other side of the ledger … </vt:lpstr>
      <vt:lpstr>The fundamental challenge</vt:lpstr>
      <vt:lpstr>PowerPoint Presentation</vt:lpstr>
      <vt:lpstr>PowerPoint Presentation</vt:lpstr>
      <vt:lpstr>Adding Inertia is easy</vt:lpstr>
      <vt:lpstr>PowerPoint Presentation</vt:lpstr>
      <vt:lpstr>PowerPoint Presentation</vt:lpstr>
      <vt:lpstr>PowerPoint Presentation</vt:lpstr>
      <vt:lpstr>So maybe … </vt:lpstr>
      <vt:lpstr>PowerPoint Presentation</vt:lpstr>
      <vt:lpstr>PowerPoint Presentation</vt:lpstr>
      <vt:lpstr>Energy &amp; Industrial Systems are path dependent</vt:lpstr>
      <vt:lpstr>PowerPoint Presentation</vt:lpstr>
      <vt:lpstr>These are not new concepts in economics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pillar policy especially important in energy because ..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Grubb</dc:creator>
  <cp:lastModifiedBy>Michael Grubb</cp:lastModifiedBy>
  <cp:revision>137</cp:revision>
  <dcterms:created xsi:type="dcterms:W3CDTF">2019-02-04T09:15:57Z</dcterms:created>
  <dcterms:modified xsi:type="dcterms:W3CDTF">2019-12-06T11:15:12Z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0x01010018D675E21CEB6947874B696390DB8600</vt:lpwstr>
  </property>
</Properties>
</file>